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44"/>
  </p:notesMasterIdLst>
  <p:sldIdLst>
    <p:sldId id="281" r:id="rId4"/>
    <p:sldId id="282" r:id="rId5"/>
    <p:sldId id="283" r:id="rId6"/>
    <p:sldId id="336" r:id="rId7"/>
    <p:sldId id="293" r:id="rId8"/>
    <p:sldId id="310" r:id="rId9"/>
    <p:sldId id="311" r:id="rId10"/>
    <p:sldId id="313" r:id="rId11"/>
    <p:sldId id="331" r:id="rId12"/>
    <p:sldId id="332" r:id="rId13"/>
    <p:sldId id="335" r:id="rId14"/>
    <p:sldId id="312" r:id="rId15"/>
    <p:sldId id="334" r:id="rId16"/>
    <p:sldId id="333" r:id="rId17"/>
    <p:sldId id="337" r:id="rId18"/>
    <p:sldId id="314" r:id="rId19"/>
    <p:sldId id="315" r:id="rId20"/>
    <p:sldId id="316" r:id="rId21"/>
    <p:sldId id="317" r:id="rId22"/>
    <p:sldId id="318" r:id="rId23"/>
    <p:sldId id="319" r:id="rId24"/>
    <p:sldId id="320" r:id="rId25"/>
    <p:sldId id="321" r:id="rId26"/>
    <p:sldId id="338" r:id="rId27"/>
    <p:sldId id="322" r:id="rId28"/>
    <p:sldId id="323" r:id="rId29"/>
    <p:sldId id="339" r:id="rId30"/>
    <p:sldId id="324" r:id="rId31"/>
    <p:sldId id="325" r:id="rId32"/>
    <p:sldId id="327" r:id="rId33"/>
    <p:sldId id="328" r:id="rId34"/>
    <p:sldId id="309" r:id="rId35"/>
    <p:sldId id="286" r:id="rId36"/>
    <p:sldId id="340" r:id="rId37"/>
    <p:sldId id="287" r:id="rId38"/>
    <p:sldId id="288" r:id="rId39"/>
    <p:sldId id="289" r:id="rId40"/>
    <p:sldId id="290" r:id="rId41"/>
    <p:sldId id="341" r:id="rId42"/>
    <p:sldId id="330" r:id="rId43"/>
  </p:sldIdLst>
  <p:sldSz cx="9144000" cy="5716588"/>
  <p:notesSz cx="6888163" cy="10020300"/>
  <p:defaultTextStyle>
    <a:defPPr>
      <a:defRPr lang="en-GB"/>
    </a:defPPr>
    <a:lvl1pPr algn="l" defTabSz="449263" rtl="0" fontAlgn="base">
      <a:lnSpc>
        <a:spcPct val="117000"/>
      </a:lnSpc>
      <a:spcBef>
        <a:spcPct val="0"/>
      </a:spcBef>
      <a:spcAft>
        <a:spcPct val="0"/>
      </a:spcAft>
      <a:buClr>
        <a:srgbClr val="000000"/>
      </a:buClr>
      <a:buSzPct val="100000"/>
      <a:buFont typeface="Corbel" pitchFamily="34" charset="0"/>
      <a:defRPr sz="1600" kern="1200">
        <a:solidFill>
          <a:schemeClr val="bg1"/>
        </a:solidFill>
        <a:latin typeface="Corbel" pitchFamily="34" charset="0"/>
        <a:ea typeface="Lucida Sans Unicode" pitchFamily="34" charset="0"/>
        <a:cs typeface="Lucida Sans Unicode" pitchFamily="34" charset="0"/>
      </a:defRPr>
    </a:lvl1pPr>
    <a:lvl2pPr marL="377825" indent="38100" algn="l" defTabSz="449263" rtl="0" fontAlgn="base">
      <a:lnSpc>
        <a:spcPct val="117000"/>
      </a:lnSpc>
      <a:spcBef>
        <a:spcPct val="0"/>
      </a:spcBef>
      <a:spcAft>
        <a:spcPct val="0"/>
      </a:spcAft>
      <a:buClr>
        <a:srgbClr val="000000"/>
      </a:buClr>
      <a:buSzPct val="100000"/>
      <a:buFont typeface="Corbel" pitchFamily="34" charset="0"/>
      <a:defRPr sz="1600" kern="1200">
        <a:solidFill>
          <a:schemeClr val="bg1"/>
        </a:solidFill>
        <a:latin typeface="Corbel" pitchFamily="34" charset="0"/>
        <a:ea typeface="Lucida Sans Unicode" pitchFamily="34" charset="0"/>
        <a:cs typeface="Lucida Sans Unicode" pitchFamily="34" charset="0"/>
      </a:defRPr>
    </a:lvl2pPr>
    <a:lvl3pPr marL="782638" indent="96838" algn="l" defTabSz="449263" rtl="0" fontAlgn="base">
      <a:lnSpc>
        <a:spcPct val="117000"/>
      </a:lnSpc>
      <a:spcBef>
        <a:spcPct val="0"/>
      </a:spcBef>
      <a:spcAft>
        <a:spcPct val="0"/>
      </a:spcAft>
      <a:buClr>
        <a:srgbClr val="000000"/>
      </a:buClr>
      <a:buSzPct val="100000"/>
      <a:buFont typeface="Corbel" pitchFamily="34" charset="0"/>
      <a:defRPr sz="1600" kern="1200">
        <a:solidFill>
          <a:schemeClr val="bg1"/>
        </a:solidFill>
        <a:latin typeface="Corbel" pitchFamily="34" charset="0"/>
        <a:ea typeface="Lucida Sans Unicode" pitchFamily="34" charset="0"/>
        <a:cs typeface="Lucida Sans Unicode" pitchFamily="34" charset="0"/>
      </a:defRPr>
    </a:lvl3pPr>
    <a:lvl4pPr marL="1187450" indent="150813" algn="l" defTabSz="449263" rtl="0" fontAlgn="base">
      <a:lnSpc>
        <a:spcPct val="117000"/>
      </a:lnSpc>
      <a:spcBef>
        <a:spcPct val="0"/>
      </a:spcBef>
      <a:spcAft>
        <a:spcPct val="0"/>
      </a:spcAft>
      <a:buClr>
        <a:srgbClr val="000000"/>
      </a:buClr>
      <a:buSzPct val="100000"/>
      <a:buFont typeface="Corbel" pitchFamily="34" charset="0"/>
      <a:defRPr sz="1600" kern="1200">
        <a:solidFill>
          <a:schemeClr val="bg1"/>
        </a:solidFill>
        <a:latin typeface="Corbel" pitchFamily="34" charset="0"/>
        <a:ea typeface="Lucida Sans Unicode" pitchFamily="34" charset="0"/>
        <a:cs typeface="Lucida Sans Unicode" pitchFamily="34" charset="0"/>
      </a:defRPr>
    </a:lvl4pPr>
    <a:lvl5pPr marL="1600200" indent="193675" algn="l" defTabSz="449263" rtl="0" fontAlgn="base">
      <a:lnSpc>
        <a:spcPct val="117000"/>
      </a:lnSpc>
      <a:spcBef>
        <a:spcPct val="0"/>
      </a:spcBef>
      <a:spcAft>
        <a:spcPct val="0"/>
      </a:spcAft>
      <a:buClr>
        <a:srgbClr val="000000"/>
      </a:buClr>
      <a:buSzPct val="100000"/>
      <a:buFont typeface="Corbel" pitchFamily="34" charset="0"/>
      <a:defRPr sz="1600" kern="1200">
        <a:solidFill>
          <a:schemeClr val="bg1"/>
        </a:solidFill>
        <a:latin typeface="Corbel" pitchFamily="34" charset="0"/>
        <a:ea typeface="Lucida Sans Unicode" pitchFamily="34" charset="0"/>
        <a:cs typeface="Lucida Sans Unicode" pitchFamily="34" charset="0"/>
      </a:defRPr>
    </a:lvl5pPr>
    <a:lvl6pPr marL="2286000" algn="l" defTabSz="914400" rtl="0" eaLnBrk="1" latinLnBrk="0" hangingPunct="1">
      <a:defRPr sz="1600" kern="1200">
        <a:solidFill>
          <a:schemeClr val="bg1"/>
        </a:solidFill>
        <a:latin typeface="Corbel" pitchFamily="34" charset="0"/>
        <a:ea typeface="Lucida Sans Unicode" pitchFamily="34" charset="0"/>
        <a:cs typeface="Lucida Sans Unicode" pitchFamily="34" charset="0"/>
      </a:defRPr>
    </a:lvl6pPr>
    <a:lvl7pPr marL="2743200" algn="l" defTabSz="914400" rtl="0" eaLnBrk="1" latinLnBrk="0" hangingPunct="1">
      <a:defRPr sz="1600" kern="1200">
        <a:solidFill>
          <a:schemeClr val="bg1"/>
        </a:solidFill>
        <a:latin typeface="Corbel" pitchFamily="34" charset="0"/>
        <a:ea typeface="Lucida Sans Unicode" pitchFamily="34" charset="0"/>
        <a:cs typeface="Lucida Sans Unicode" pitchFamily="34" charset="0"/>
      </a:defRPr>
    </a:lvl7pPr>
    <a:lvl8pPr marL="3200400" algn="l" defTabSz="914400" rtl="0" eaLnBrk="1" latinLnBrk="0" hangingPunct="1">
      <a:defRPr sz="1600" kern="1200">
        <a:solidFill>
          <a:schemeClr val="bg1"/>
        </a:solidFill>
        <a:latin typeface="Corbel" pitchFamily="34" charset="0"/>
        <a:ea typeface="Lucida Sans Unicode" pitchFamily="34" charset="0"/>
        <a:cs typeface="Lucida Sans Unicode" pitchFamily="34" charset="0"/>
      </a:defRPr>
    </a:lvl8pPr>
    <a:lvl9pPr marL="3657600" algn="l" defTabSz="914400" rtl="0" eaLnBrk="1" latinLnBrk="0" hangingPunct="1">
      <a:defRPr sz="1600" kern="1200">
        <a:solidFill>
          <a:schemeClr val="bg1"/>
        </a:solidFill>
        <a:latin typeface="Corbel" pitchFamily="34" charset="0"/>
        <a:ea typeface="Lucida Sans Unicode" pitchFamily="34" charset="0"/>
        <a:cs typeface="Lucida Sans Unicode"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36701"/>
    <a:srgbClr val="E17601"/>
    <a:srgbClr val="FE8602"/>
    <a:srgbClr val="ACE3FE"/>
    <a:srgbClr val="91D9FD"/>
    <a:srgbClr val="EAFDE9"/>
    <a:srgbClr val="D5FBD6"/>
    <a:srgbClr val="B9F9BB"/>
    <a:srgbClr val="B1FDC3"/>
    <a:srgbClr val="D2FE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p:scale>
          <a:sx n="100" d="100"/>
          <a:sy n="100" d="100"/>
        </p:scale>
        <p:origin x="-318" y="-51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350"/>
        <p:guide pos="285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1"/>
            <a:ext cx="6888163" cy="10020300"/>
          </a:xfrm>
          <a:prstGeom prst="roundRect">
            <a:avLst>
              <a:gd name="adj" fmla="val 28"/>
            </a:avLst>
          </a:prstGeom>
          <a:solidFill>
            <a:srgbClr val="FFFFFF"/>
          </a:solidFill>
          <a:ln w="9360">
            <a:noFill/>
            <a:miter lim="800000"/>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098" name="AutoShape 2"/>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099" name="AutoShape 3"/>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0" name="AutoShape 4"/>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1" name="AutoShape 5"/>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2" name="AutoShape 6"/>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3" name="AutoShape 7"/>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4" name="AutoShape 8"/>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5" name="AutoShape 9"/>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6" name="AutoShape 10"/>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7" name="AutoShape 11"/>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8" name="AutoShape 12"/>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09" name="AutoShape 13"/>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10" name="AutoShape 14"/>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11" name="AutoShape 15"/>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12" name="AutoShape 16"/>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13" name="AutoShape 17"/>
          <p:cNvSpPr>
            <a:spLocks noChangeArrowheads="1"/>
          </p:cNvSpPr>
          <p:nvPr/>
        </p:nvSpPr>
        <p:spPr bwMode="auto">
          <a:xfrm>
            <a:off x="0" y="1"/>
            <a:ext cx="6888163" cy="10020300"/>
          </a:xfrm>
          <a:prstGeom prst="roundRect">
            <a:avLst>
              <a:gd name="adj" fmla="val 28"/>
            </a:avLst>
          </a:prstGeom>
          <a:solidFill>
            <a:srgbClr val="FFFFFF"/>
          </a:solid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14" name="Text Box 18"/>
          <p:cNvSpPr txBox="1">
            <a:spLocks noChangeArrowheads="1"/>
          </p:cNvSpPr>
          <p:nvPr/>
        </p:nvSpPr>
        <p:spPr bwMode="auto">
          <a:xfrm>
            <a:off x="1" y="1"/>
            <a:ext cx="2984731" cy="513293"/>
          </a:xfrm>
          <a:prstGeom prst="rect">
            <a:avLst/>
          </a:prstGeom>
          <a:no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15" name="Rectangle 19"/>
          <p:cNvSpPr>
            <a:spLocks noGrp="1" noChangeArrowheads="1"/>
          </p:cNvSpPr>
          <p:nvPr>
            <p:ph type="dt"/>
          </p:nvPr>
        </p:nvSpPr>
        <p:spPr bwMode="auto">
          <a:xfrm>
            <a:off x="3901336" y="1"/>
            <a:ext cx="2949073" cy="498522"/>
          </a:xfrm>
          <a:prstGeom prst="rect">
            <a:avLst/>
          </a:prstGeom>
          <a:noFill/>
          <a:ln w="9525">
            <a:noFill/>
            <a:round/>
            <a:headEnd/>
            <a:tailEnd/>
          </a:ln>
          <a:effectLst/>
        </p:spPr>
        <p:txBody>
          <a:bodyPr vert="horz" wrap="square" lIns="91996" tIns="45778" rIns="91996" bIns="45778" numCol="1" anchor="t" anchorCtr="0" compatLnSpc="1">
            <a:prstTxWarp prst="textNoShape">
              <a:avLst/>
            </a:prstTxWarp>
          </a:bodyPr>
          <a:lstStyle>
            <a:lvl1pPr algn="r">
              <a:lnSpc>
                <a:spcPct val="100000"/>
              </a:lnSpc>
              <a:buFont typeface="Calibri" pitchFamily="32" charset="0"/>
              <a:buNone/>
              <a:tabLst>
                <a:tab pos="885113" algn="l"/>
                <a:tab pos="1770225" algn="l"/>
                <a:tab pos="2655338" algn="l"/>
              </a:tabLst>
              <a:defRPr sz="1200">
                <a:solidFill>
                  <a:srgbClr val="000000"/>
                </a:solidFill>
                <a:latin typeface="Calibri" pitchFamily="32" charset="0"/>
                <a:ea typeface="+mn-ea"/>
                <a:cs typeface="Lucida Sans Unicode" charset="0"/>
              </a:defRPr>
            </a:lvl1pPr>
          </a:lstStyle>
          <a:p>
            <a:pPr>
              <a:defRPr/>
            </a:pPr>
            <a:endParaRPr lang="en-GB" dirty="0"/>
          </a:p>
        </p:txBody>
      </p:sp>
      <p:sp>
        <p:nvSpPr>
          <p:cNvPr id="30741" name="Rectangle 20"/>
          <p:cNvSpPr>
            <a:spLocks noGrp="1" noRot="1" noChangeAspect="1" noChangeArrowheads="1"/>
          </p:cNvSpPr>
          <p:nvPr>
            <p:ph type="sldImg"/>
          </p:nvPr>
        </p:nvSpPr>
        <p:spPr bwMode="auto">
          <a:xfrm>
            <a:off x="425450" y="754063"/>
            <a:ext cx="6000750" cy="3751262"/>
          </a:xfrm>
          <a:prstGeom prst="rect">
            <a:avLst/>
          </a:prstGeom>
          <a:noFill/>
          <a:ln w="12600">
            <a:solidFill>
              <a:srgbClr val="000000"/>
            </a:solidFill>
            <a:miter lim="800000"/>
            <a:headEnd/>
            <a:tailEnd/>
          </a:ln>
        </p:spPr>
      </p:sp>
      <p:sp>
        <p:nvSpPr>
          <p:cNvPr id="4117" name="Rectangle 21"/>
          <p:cNvSpPr>
            <a:spLocks noGrp="1" noChangeArrowheads="1"/>
          </p:cNvSpPr>
          <p:nvPr>
            <p:ph type="body"/>
          </p:nvPr>
        </p:nvSpPr>
        <p:spPr bwMode="auto">
          <a:xfrm>
            <a:off x="687978" y="4759966"/>
            <a:ext cx="5476552" cy="4508858"/>
          </a:xfrm>
          <a:prstGeom prst="rect">
            <a:avLst/>
          </a:prstGeom>
          <a:noFill/>
          <a:ln w="9525">
            <a:noFill/>
            <a:round/>
            <a:headEnd/>
            <a:tailEnd/>
          </a:ln>
          <a:effectLst/>
        </p:spPr>
        <p:txBody>
          <a:bodyPr vert="horz" wrap="square" lIns="91996" tIns="45778" rIns="91996" bIns="45778" numCol="1" anchor="t" anchorCtr="0" compatLnSpc="1">
            <a:prstTxWarp prst="textNoShape">
              <a:avLst/>
            </a:prstTxWarp>
          </a:bodyPr>
          <a:lstStyle/>
          <a:p>
            <a:pPr lvl="0"/>
            <a:endParaRPr lang="ru-RU" noProof="0" smtClean="0"/>
          </a:p>
        </p:txBody>
      </p:sp>
      <p:sp>
        <p:nvSpPr>
          <p:cNvPr id="4118" name="Text Box 22"/>
          <p:cNvSpPr txBox="1">
            <a:spLocks noChangeArrowheads="1"/>
          </p:cNvSpPr>
          <p:nvPr/>
        </p:nvSpPr>
        <p:spPr bwMode="auto">
          <a:xfrm>
            <a:off x="1" y="9505160"/>
            <a:ext cx="2984731" cy="513293"/>
          </a:xfrm>
          <a:prstGeom prst="rect">
            <a:avLst/>
          </a:prstGeom>
          <a:noFill/>
          <a:ln w="9525">
            <a:noFill/>
            <a:round/>
            <a:headEnd/>
            <a:tailEnd/>
          </a:ln>
          <a:effectLst/>
        </p:spPr>
        <p:txBody>
          <a:bodyPr wrap="none" lIns="111804" tIns="55902" rIns="111804" bIns="55902" anchor="ctr"/>
          <a:lstStyle/>
          <a:p>
            <a:pPr>
              <a:buFont typeface="Corbel" pitchFamily="32" charset="0"/>
              <a:buNone/>
              <a:defRPr/>
            </a:pPr>
            <a:endParaRPr lang="ru-RU" dirty="0">
              <a:latin typeface="Corbel" pitchFamily="32" charset="0"/>
              <a:ea typeface="+mn-ea"/>
              <a:cs typeface="Lucida Sans Unicode" charset="0"/>
            </a:endParaRPr>
          </a:p>
        </p:txBody>
      </p:sp>
      <p:sp>
        <p:nvSpPr>
          <p:cNvPr id="4119" name="Rectangle 23"/>
          <p:cNvSpPr>
            <a:spLocks noGrp="1" noChangeArrowheads="1"/>
          </p:cNvSpPr>
          <p:nvPr>
            <p:ph type="sldNum"/>
          </p:nvPr>
        </p:nvSpPr>
        <p:spPr bwMode="auto">
          <a:xfrm>
            <a:off x="3901336" y="9518086"/>
            <a:ext cx="2949073" cy="498522"/>
          </a:xfrm>
          <a:prstGeom prst="rect">
            <a:avLst/>
          </a:prstGeom>
          <a:noFill/>
          <a:ln w="9525">
            <a:noFill/>
            <a:round/>
            <a:headEnd/>
            <a:tailEnd/>
          </a:ln>
          <a:effectLst/>
        </p:spPr>
        <p:txBody>
          <a:bodyPr vert="horz" wrap="square" lIns="91996" tIns="45778" rIns="91996" bIns="45778" numCol="1" anchor="b" anchorCtr="0" compatLnSpc="1">
            <a:prstTxWarp prst="textNoShape">
              <a:avLst/>
            </a:prstTxWarp>
          </a:bodyPr>
          <a:lstStyle>
            <a:lvl1pPr algn="r">
              <a:lnSpc>
                <a:spcPct val="100000"/>
              </a:lnSpc>
              <a:buFont typeface="Calibri" pitchFamily="32" charset="0"/>
              <a:buNone/>
              <a:tabLst>
                <a:tab pos="885113" algn="l"/>
                <a:tab pos="1770225" algn="l"/>
                <a:tab pos="2655338" algn="l"/>
              </a:tabLst>
              <a:defRPr sz="1200">
                <a:solidFill>
                  <a:srgbClr val="000000"/>
                </a:solidFill>
                <a:latin typeface="Calibri" pitchFamily="32" charset="0"/>
                <a:ea typeface="+mn-ea"/>
                <a:cs typeface="Lucida Sans Unicode" charset="0"/>
              </a:defRPr>
            </a:lvl1pPr>
          </a:lstStyle>
          <a:p>
            <a:pPr>
              <a:defRPr/>
            </a:pPr>
            <a:fld id="{08BA5FE8-000D-4E1B-AFDF-6E3FA8451BDE}" type="slidenum">
              <a:rPr lang="en-GB"/>
              <a:pPr>
                <a:defRPr/>
              </a:pPr>
              <a:t>‹#›</a:t>
            </a:fld>
            <a:endParaRPr lang="en-GB" dirty="0"/>
          </a:p>
        </p:txBody>
      </p:sp>
    </p:spTree>
    <p:extLst>
      <p:ext uri="{BB962C8B-B14F-4D97-AF65-F5344CB8AC3E}">
        <p14:creationId xmlns:p14="http://schemas.microsoft.com/office/powerpoint/2010/main" xmlns="" val="89904218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a:ln>
            <a:miter lim="800000"/>
          </a:ln>
        </p:spPr>
        <p:txBody>
          <a:bodyPr/>
          <a:lstStyle/>
          <a:p>
            <a:pPr>
              <a:buFont typeface="Times New Roman" pitchFamily="18" charset="0"/>
              <a:buNone/>
            </a:pPr>
            <a:fld id="{9376EA7F-331B-4054-A42F-C8D9B0E2BF9E}" type="slidenum">
              <a:rPr lang="ru-RU" smtClean="0">
                <a:latin typeface="Calibri" pitchFamily="34" charset="0"/>
                <a:ea typeface="Lucida Sans Unicode" pitchFamily="34" charset="0"/>
                <a:cs typeface="Lucida Sans Unicode" pitchFamily="34" charset="0"/>
              </a:rPr>
              <a:pPr>
                <a:buFont typeface="Times New Roman" pitchFamily="18" charset="0"/>
                <a:buNone/>
              </a:pPr>
              <a:t>1</a:t>
            </a:fld>
            <a:endParaRPr lang="ru-RU" dirty="0" smtClean="0">
              <a:latin typeface="Calibri" pitchFamily="34" charset="0"/>
              <a:ea typeface="Lucida Sans Unicode" pitchFamily="34" charset="0"/>
              <a:cs typeface="Lucida Sans Unicode" pitchFamily="34" charset="0"/>
            </a:endParaRPr>
          </a:p>
        </p:txBody>
      </p:sp>
      <p:sp>
        <p:nvSpPr>
          <p:cNvPr id="31747" name="Rectangle 1"/>
          <p:cNvSpPr>
            <a:spLocks noGrp="1" noRot="1" noChangeAspect="1" noChangeArrowheads="1" noTextEdit="1"/>
          </p:cNvSpPr>
          <p:nvPr>
            <p:ph type="sldImg"/>
          </p:nvPr>
        </p:nvSpPr>
        <p:spPr>
          <a:xfrm>
            <a:off x="439738" y="750888"/>
            <a:ext cx="6011862" cy="3757612"/>
          </a:xfrm>
          <a:solidFill>
            <a:srgbClr val="FFFFFF"/>
          </a:solidFill>
          <a:ln/>
        </p:spPr>
      </p:sp>
      <p:sp>
        <p:nvSpPr>
          <p:cNvPr id="31748" name="Rectangle 2"/>
          <p:cNvSpPr>
            <a:spLocks noGrp="1" noChangeArrowheads="1"/>
          </p:cNvSpPr>
          <p:nvPr>
            <p:ph type="body" idx="1"/>
          </p:nvPr>
        </p:nvSpPr>
        <p:spPr>
          <a:xfrm>
            <a:off x="687978" y="4758120"/>
            <a:ext cx="5512208" cy="4606715"/>
          </a:xfrm>
          <a:noFill/>
          <a:ln/>
        </p:spPr>
        <p:txBody>
          <a:bodyPr wrap="none" anchor="ctr"/>
          <a:lstStyle/>
          <a:p>
            <a:pPr eaLnBrk="1" hangingPunct="1">
              <a:spcBef>
                <a:spcPct val="0"/>
              </a:spcBef>
            </a:pPr>
            <a:endParaRPr lang="ru-RU"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10</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11</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12</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13</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14</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15</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16</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17</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18</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19</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20</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21</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22</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23</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24</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25</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26</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27</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28</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29</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30</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31</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32</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33</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34</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35</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36</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37</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38</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39</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4</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3"/>
          <p:cNvSpPr>
            <a:spLocks noGrp="1" noChangeArrowheads="1"/>
          </p:cNvSpPr>
          <p:nvPr>
            <p:ph type="sldNum" sz="quarter"/>
          </p:nvPr>
        </p:nvSpPr>
        <p:spPr>
          <a:noFill/>
        </p:spPr>
        <p:txBody>
          <a:bodyPr/>
          <a:lstStyle/>
          <a:p>
            <a:pPr>
              <a:buFont typeface="Calibri" pitchFamily="34" charset="0"/>
              <a:buNone/>
            </a:pPr>
            <a:fld id="{4FC41E1C-F17D-48CF-BE0A-4C9F51D9E12D}" type="slidenum">
              <a:rPr lang="en-GB" smtClean="0">
                <a:latin typeface="Calibri" pitchFamily="34" charset="0"/>
                <a:ea typeface="Lucida Sans Unicode" pitchFamily="34" charset="0"/>
                <a:cs typeface="Lucida Sans Unicode" pitchFamily="34" charset="0"/>
              </a:rPr>
              <a:pPr>
                <a:buFont typeface="Calibri" pitchFamily="34" charset="0"/>
                <a:buNone/>
              </a:pPr>
              <a:t>40</a:t>
            </a:fld>
            <a:endParaRPr lang="en-GB" dirty="0" smtClean="0">
              <a:latin typeface="Calibri" pitchFamily="34" charset="0"/>
              <a:ea typeface="Lucida Sans Unicode" pitchFamily="34" charset="0"/>
              <a:cs typeface="Lucida Sans Unicode" pitchFamily="34" charset="0"/>
            </a:endParaRPr>
          </a:p>
        </p:txBody>
      </p:sp>
      <p:sp>
        <p:nvSpPr>
          <p:cNvPr id="57347" name="Text Box 1"/>
          <p:cNvSpPr txBox="1">
            <a:spLocks noChangeArrowheads="1"/>
          </p:cNvSpPr>
          <p:nvPr/>
        </p:nvSpPr>
        <p:spPr bwMode="auto">
          <a:xfrm>
            <a:off x="33561" y="753323"/>
            <a:ext cx="6816848"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57348"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5</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6</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7</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8</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3"/>
          <p:cNvSpPr>
            <a:spLocks noGrp="1" noChangeArrowheads="1"/>
          </p:cNvSpPr>
          <p:nvPr>
            <p:ph type="sldNum" sz="quarter"/>
          </p:nvPr>
        </p:nvSpPr>
        <p:spPr>
          <a:noFill/>
        </p:spPr>
        <p:txBody>
          <a:bodyPr/>
          <a:lstStyle/>
          <a:p>
            <a:pPr>
              <a:buFont typeface="Calibri" pitchFamily="34" charset="0"/>
              <a:buNone/>
            </a:pPr>
            <a:fld id="{00797659-3307-42CE-B6D7-03DE95EB0F23}" type="slidenum">
              <a:rPr lang="en-GB" smtClean="0">
                <a:latin typeface="Calibri" pitchFamily="34" charset="0"/>
                <a:ea typeface="Lucida Sans Unicode" pitchFamily="34" charset="0"/>
                <a:cs typeface="Lucida Sans Unicode" pitchFamily="34" charset="0"/>
              </a:rPr>
              <a:pPr>
                <a:buFont typeface="Calibri" pitchFamily="34" charset="0"/>
                <a:buNone/>
              </a:pPr>
              <a:t>9</a:t>
            </a:fld>
            <a:endParaRPr lang="en-GB" dirty="0" smtClean="0">
              <a:latin typeface="Calibri" pitchFamily="34" charset="0"/>
              <a:ea typeface="Lucida Sans Unicode" pitchFamily="34" charset="0"/>
              <a:cs typeface="Lucida Sans Unicode" pitchFamily="34" charset="0"/>
            </a:endParaRPr>
          </a:p>
        </p:txBody>
      </p:sp>
      <p:sp>
        <p:nvSpPr>
          <p:cNvPr id="32771" name="Text Box 1"/>
          <p:cNvSpPr txBox="1">
            <a:spLocks noChangeArrowheads="1"/>
          </p:cNvSpPr>
          <p:nvPr/>
        </p:nvSpPr>
        <p:spPr bwMode="auto">
          <a:xfrm>
            <a:off x="33560" y="753323"/>
            <a:ext cx="6806361" cy="3753689"/>
          </a:xfrm>
          <a:prstGeom prst="rect">
            <a:avLst/>
          </a:prstGeom>
          <a:solidFill>
            <a:srgbClr val="FFFFFF"/>
          </a:solidFill>
          <a:ln w="9360">
            <a:solidFill>
              <a:srgbClr val="000000"/>
            </a:solidFill>
            <a:miter lim="800000"/>
            <a:headEnd/>
            <a:tailEnd/>
          </a:ln>
        </p:spPr>
        <p:txBody>
          <a:bodyPr wrap="none" lIns="111804" tIns="55902" rIns="111804" bIns="55902" anchor="ctr"/>
          <a:lstStyle/>
          <a:p>
            <a:endParaRPr lang="ru-RU" dirty="0"/>
          </a:p>
        </p:txBody>
      </p:sp>
      <p:sp>
        <p:nvSpPr>
          <p:cNvPr id="32772" name="Rectangle 2"/>
          <p:cNvSpPr>
            <a:spLocks noGrp="1" noChangeArrowheads="1"/>
          </p:cNvSpPr>
          <p:nvPr>
            <p:ph type="body"/>
          </p:nvPr>
        </p:nvSpPr>
        <p:spPr>
          <a:xfrm>
            <a:off x="687977" y="4759966"/>
            <a:ext cx="5478649" cy="4510705"/>
          </a:xfrm>
          <a:noFill/>
          <a:ln/>
        </p:spPr>
        <p:txBody>
          <a:bodyPr wrap="none" anchor="ctr"/>
          <a:lstStyle/>
          <a:p>
            <a:endParaRPr lang="ru-RU"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6413"/>
            <a:ext cx="7772400" cy="12255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40088"/>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5"/>
          <p:cNvSpPr>
            <a:spLocks noGrp="1" noChangeArrowheads="1"/>
          </p:cNvSpPr>
          <p:nvPr>
            <p:ph type="sldNum" idx="11"/>
          </p:nvPr>
        </p:nvSpPr>
        <p:spPr>
          <a:ln/>
        </p:spPr>
        <p:txBody>
          <a:bodyPr/>
          <a:lstStyle>
            <a:lvl1pPr>
              <a:defRPr/>
            </a:lvl1pPr>
          </a:lstStyle>
          <a:p>
            <a:pPr>
              <a:defRPr/>
            </a:pPr>
            <a:fld id="{C2543BFC-9494-4AAE-95D2-835B03043DCE}"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5"/>
          <p:cNvSpPr>
            <a:spLocks noGrp="1" noChangeArrowheads="1"/>
          </p:cNvSpPr>
          <p:nvPr>
            <p:ph type="sldNum" idx="11"/>
          </p:nvPr>
        </p:nvSpPr>
        <p:spPr>
          <a:ln/>
        </p:spPr>
        <p:txBody>
          <a:bodyPr/>
          <a:lstStyle>
            <a:lvl1pPr>
              <a:defRPr/>
            </a:lvl1pPr>
          </a:lstStyle>
          <a:p>
            <a:pPr>
              <a:defRPr/>
            </a:pPr>
            <a:fld id="{14F74F98-3C95-4C87-B9AB-0AE6D182C12F}"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0350" y="-131763"/>
            <a:ext cx="2049463" cy="57070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31763"/>
            <a:ext cx="6000750" cy="57070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5"/>
          <p:cNvSpPr>
            <a:spLocks noGrp="1" noChangeArrowheads="1"/>
          </p:cNvSpPr>
          <p:nvPr>
            <p:ph type="sldNum" idx="11"/>
          </p:nvPr>
        </p:nvSpPr>
        <p:spPr>
          <a:ln/>
        </p:spPr>
        <p:txBody>
          <a:bodyPr/>
          <a:lstStyle>
            <a:lvl1pPr>
              <a:defRPr/>
            </a:lvl1pPr>
          </a:lstStyle>
          <a:p>
            <a:pPr>
              <a:defRPr/>
            </a:pPr>
            <a:fld id="{D77CC046-1BC9-41A6-81BD-67D5197EEA3C}"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6413"/>
            <a:ext cx="7772400" cy="12255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40088"/>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3475"/>
            <a:ext cx="7772400" cy="113506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525"/>
            <a:ext cx="7772400"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24313"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3913" y="1333500"/>
            <a:ext cx="4025900"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925"/>
            <a:ext cx="4040188" cy="3294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1812925"/>
            <a:ext cx="4041775" cy="3294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3" name="Группа 12"/>
          <p:cNvGrpSpPr>
            <a:grpSpLocks/>
          </p:cNvGrpSpPr>
          <p:nvPr userDrawn="1"/>
        </p:nvGrpSpPr>
        <p:grpSpPr bwMode="auto">
          <a:xfrm>
            <a:off x="-32" y="5357850"/>
            <a:ext cx="9144000" cy="384175"/>
            <a:chOff x="142844" y="5955521"/>
            <a:chExt cx="9144000" cy="384175"/>
          </a:xfrm>
        </p:grpSpPr>
        <p:sp>
          <p:nvSpPr>
            <p:cNvPr id="4" name="AutoShape 4"/>
            <p:cNvSpPr>
              <a:spLocks noChangeArrowheads="1"/>
            </p:cNvSpPr>
            <p:nvPr/>
          </p:nvSpPr>
          <p:spPr bwMode="auto">
            <a:xfrm>
              <a:off x="142844" y="5955521"/>
              <a:ext cx="9144000" cy="384175"/>
            </a:xfrm>
            <a:prstGeom prst="roundRect">
              <a:avLst>
                <a:gd name="adj" fmla="val 16667"/>
              </a:avLst>
            </a:prstGeom>
            <a:solidFill>
              <a:srgbClr val="0070C0"/>
            </a:solidFill>
            <a:ln w="9525">
              <a:noFill/>
              <a:round/>
              <a:headEnd/>
              <a:tailEnd/>
            </a:ln>
          </p:spPr>
          <p:txBody>
            <a:bodyPr wrap="none" anchor="ctr"/>
            <a:lstStyle/>
            <a:p>
              <a:pPr fontAlgn="auto">
                <a:spcBef>
                  <a:spcPts val="0"/>
                </a:spcBef>
                <a:spcAft>
                  <a:spcPts val="0"/>
                </a:spcAft>
                <a:defRPr/>
              </a:pPr>
              <a:endParaRPr lang="ru-RU" dirty="0">
                <a:solidFill>
                  <a:schemeClr val="tx1">
                    <a:lumMod val="75000"/>
                    <a:lumOff val="25000"/>
                  </a:schemeClr>
                </a:solidFill>
                <a:latin typeface="+mn-lt"/>
              </a:endParaRPr>
            </a:p>
          </p:txBody>
        </p:sp>
        <p:sp>
          <p:nvSpPr>
            <p:cNvPr id="5" name="Text Box 7"/>
            <p:cNvSpPr txBox="1">
              <a:spLocks noChangeArrowheads="1"/>
            </p:cNvSpPr>
            <p:nvPr/>
          </p:nvSpPr>
          <p:spPr bwMode="auto">
            <a:xfrm>
              <a:off x="8172450" y="6019797"/>
              <a:ext cx="714375" cy="293688"/>
            </a:xfrm>
            <a:prstGeom prst="rect">
              <a:avLst/>
            </a:prstGeom>
            <a:noFill/>
            <a:ln w="9525">
              <a:noFill/>
              <a:round/>
              <a:headEnd/>
              <a:tailEnd/>
            </a:ln>
          </p:spPr>
          <p:txBody>
            <a:bodyPr lIns="90000" tIns="46800" rIns="90000" bIns="46800" anchor="ct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4F4B153-E21F-44B9-A9D7-B90750935B27}" type="slidenum">
                <a:rPr lang="ru-RU" sz="1200">
                  <a:latin typeface="Calibri" pitchFamily="34" charset="0"/>
                </a:rPr>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a:t>
              </a:fld>
              <a:endParaRPr lang="ru-RU" sz="1200" dirty="0">
                <a:latin typeface="Calibri" pitchFamily="34" charset="0"/>
              </a:endParaRPr>
            </a:p>
          </p:txBody>
        </p:sp>
      </p:grpSp>
      <p:pic>
        <p:nvPicPr>
          <p:cNvPr id="2" name="Picture 2" descr="C:\Users\dunaeva_as\Downloads\лого-на-прозр-фоне.gif"/>
          <p:cNvPicPr>
            <a:picLocks noChangeAspect="1" noChangeArrowheads="1"/>
          </p:cNvPicPr>
          <p:nvPr userDrawn="1"/>
        </p:nvPicPr>
        <p:blipFill>
          <a:blip r:embed="rId2" cstate="print"/>
          <a:srcRect/>
          <a:stretch>
            <a:fillRect/>
          </a:stretch>
        </p:blipFill>
        <p:spPr bwMode="auto">
          <a:xfrm>
            <a:off x="500034" y="5358624"/>
            <a:ext cx="2000239" cy="362710"/>
          </a:xfrm>
          <a:prstGeom prst="rect">
            <a:avLst/>
          </a:prstGeom>
          <a:noFill/>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7013"/>
            <a:ext cx="3008313" cy="969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013"/>
            <a:ext cx="5111750" cy="4879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196975"/>
            <a:ext cx="3008313" cy="3910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5"/>
          <p:cNvSpPr>
            <a:spLocks noGrp="1" noChangeArrowheads="1"/>
          </p:cNvSpPr>
          <p:nvPr>
            <p:ph type="sldNum" idx="11"/>
          </p:nvPr>
        </p:nvSpPr>
        <p:spPr>
          <a:ln/>
        </p:spPr>
        <p:txBody>
          <a:bodyPr/>
          <a:lstStyle>
            <a:lvl1pPr>
              <a:defRPr/>
            </a:lvl1pPr>
          </a:lstStyle>
          <a:p>
            <a:pPr>
              <a:defRPr/>
            </a:pPr>
            <a:fld id="{2215995D-F2E3-4543-8902-E2DC331C4EA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2088"/>
            <a:ext cx="5486400" cy="471487"/>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4473575"/>
            <a:ext cx="5486400" cy="671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0350" y="-131763"/>
            <a:ext cx="2049463" cy="57070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31763"/>
            <a:ext cx="6000750" cy="57070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6413"/>
            <a:ext cx="7772400" cy="122555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240088"/>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3475"/>
            <a:ext cx="7772400" cy="113506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525"/>
            <a:ext cx="7772400"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24313"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3913" y="1333500"/>
            <a:ext cx="4025900"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925"/>
            <a:ext cx="4040188" cy="3294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1812925"/>
            <a:ext cx="4041775" cy="3294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3475"/>
            <a:ext cx="7772400" cy="1135063"/>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422525"/>
            <a:ext cx="7772400" cy="1250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en-GB" dirty="0"/>
          </a:p>
        </p:txBody>
      </p:sp>
      <p:sp>
        <p:nvSpPr>
          <p:cNvPr id="5" name="Rectangle 5"/>
          <p:cNvSpPr>
            <a:spLocks noGrp="1" noChangeArrowheads="1"/>
          </p:cNvSpPr>
          <p:nvPr>
            <p:ph type="sldNum" idx="11"/>
          </p:nvPr>
        </p:nvSpPr>
        <p:spPr>
          <a:ln/>
        </p:spPr>
        <p:txBody>
          <a:bodyPr/>
          <a:lstStyle>
            <a:lvl1pPr>
              <a:defRPr/>
            </a:lvl1pPr>
          </a:lstStyle>
          <a:p>
            <a:pPr>
              <a:defRPr/>
            </a:pPr>
            <a:fld id="{44A42813-F68E-4A10-A979-96857FB0B2D1}"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7013"/>
            <a:ext cx="3008313" cy="969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013"/>
            <a:ext cx="5111750" cy="4879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196975"/>
            <a:ext cx="3008313" cy="3910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2088"/>
            <a:ext cx="5486400" cy="471487"/>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4473575"/>
            <a:ext cx="5486400" cy="671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10350" y="-131763"/>
            <a:ext cx="2049463" cy="57070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31763"/>
            <a:ext cx="6000750" cy="57070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333500"/>
            <a:ext cx="4024313"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33913" y="1333500"/>
            <a:ext cx="4025900" cy="424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5"/>
          <p:cNvSpPr>
            <a:spLocks noGrp="1" noChangeArrowheads="1"/>
          </p:cNvSpPr>
          <p:nvPr>
            <p:ph type="sldNum" idx="11"/>
          </p:nvPr>
        </p:nvSpPr>
        <p:spPr>
          <a:ln/>
        </p:spPr>
        <p:txBody>
          <a:bodyPr/>
          <a:lstStyle>
            <a:lvl1pPr>
              <a:defRPr/>
            </a:lvl1pPr>
          </a:lstStyle>
          <a:p>
            <a:pPr>
              <a:defRPr/>
            </a:pPr>
            <a:fld id="{0BC392E7-F85E-4F3C-97E7-D5A1F8F50340}"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525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812925"/>
            <a:ext cx="4040188" cy="3294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1812925"/>
            <a:ext cx="4041775" cy="32940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en-GB" dirty="0"/>
          </a:p>
        </p:txBody>
      </p:sp>
      <p:sp>
        <p:nvSpPr>
          <p:cNvPr id="8" name="Rectangle 5"/>
          <p:cNvSpPr>
            <a:spLocks noGrp="1" noChangeArrowheads="1"/>
          </p:cNvSpPr>
          <p:nvPr>
            <p:ph type="sldNum" idx="11"/>
          </p:nvPr>
        </p:nvSpPr>
        <p:spPr>
          <a:ln/>
        </p:spPr>
        <p:txBody>
          <a:bodyPr/>
          <a:lstStyle>
            <a:lvl1pPr>
              <a:defRPr/>
            </a:lvl1pPr>
          </a:lstStyle>
          <a:p>
            <a:pPr>
              <a:defRPr/>
            </a:pPr>
            <a:fld id="{78031BD0-CF1A-4EA9-9E1D-F24241F7BB85}"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en-GB" dirty="0"/>
          </a:p>
        </p:txBody>
      </p:sp>
      <p:sp>
        <p:nvSpPr>
          <p:cNvPr id="4" name="Rectangle 5"/>
          <p:cNvSpPr>
            <a:spLocks noGrp="1" noChangeArrowheads="1"/>
          </p:cNvSpPr>
          <p:nvPr>
            <p:ph type="sldNum" idx="11"/>
          </p:nvPr>
        </p:nvSpPr>
        <p:spPr>
          <a:ln/>
        </p:spPr>
        <p:txBody>
          <a:bodyPr/>
          <a:lstStyle>
            <a:lvl1pPr>
              <a:defRPr/>
            </a:lvl1pPr>
          </a:lstStyle>
          <a:p>
            <a:pPr>
              <a:defRPr/>
            </a:pPr>
            <a:fld id="{63E85983-6D50-4537-AD44-9DBF264848BD}"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dirty="0"/>
          </a:p>
        </p:txBody>
      </p:sp>
      <p:sp>
        <p:nvSpPr>
          <p:cNvPr id="3" name="Rectangle 5"/>
          <p:cNvSpPr>
            <a:spLocks noGrp="1" noChangeArrowheads="1"/>
          </p:cNvSpPr>
          <p:nvPr>
            <p:ph type="sldNum" idx="11"/>
          </p:nvPr>
        </p:nvSpPr>
        <p:spPr>
          <a:ln/>
        </p:spPr>
        <p:txBody>
          <a:bodyPr/>
          <a:lstStyle>
            <a:lvl1pPr>
              <a:defRPr/>
            </a:lvl1pPr>
          </a:lstStyle>
          <a:p>
            <a:pPr>
              <a:defRPr/>
            </a:pPr>
            <a:fld id="{32CA6B41-56CA-4130-9E45-00C1A20EEFA4}"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7013"/>
            <a:ext cx="3008313" cy="969962"/>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27013"/>
            <a:ext cx="5111750" cy="48799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196975"/>
            <a:ext cx="3008313" cy="3910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5"/>
          <p:cNvSpPr>
            <a:spLocks noGrp="1" noChangeArrowheads="1"/>
          </p:cNvSpPr>
          <p:nvPr>
            <p:ph type="sldNum" idx="11"/>
          </p:nvPr>
        </p:nvSpPr>
        <p:spPr>
          <a:ln/>
        </p:spPr>
        <p:txBody>
          <a:bodyPr/>
          <a:lstStyle>
            <a:lvl1pPr>
              <a:defRPr/>
            </a:lvl1pPr>
          </a:lstStyle>
          <a:p>
            <a:pPr>
              <a:defRPr/>
            </a:pPr>
            <a:fld id="{A8C9967E-FA28-443A-8C8D-5982DDC23B6C}"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2088"/>
            <a:ext cx="5486400" cy="471487"/>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4473575"/>
            <a:ext cx="5486400" cy="6715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5"/>
          <p:cNvSpPr>
            <a:spLocks noGrp="1" noChangeArrowheads="1"/>
          </p:cNvSpPr>
          <p:nvPr>
            <p:ph type="sldNum" idx="11"/>
          </p:nvPr>
        </p:nvSpPr>
        <p:spPr>
          <a:ln/>
        </p:spPr>
        <p:txBody>
          <a:bodyPr/>
          <a:lstStyle>
            <a:lvl1pPr>
              <a:defRPr/>
            </a:lvl1pPr>
          </a:lstStyle>
          <a:p>
            <a:pPr>
              <a:defRPr/>
            </a:pPr>
            <a:fld id="{D87F371B-4555-4D15-AE60-28C62332457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chomsk.spb.ru/"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131763"/>
            <a:ext cx="8202613" cy="164782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2051" name="Rectangle 2"/>
          <p:cNvSpPr>
            <a:spLocks noGrp="1" noChangeArrowheads="1"/>
          </p:cNvSpPr>
          <p:nvPr>
            <p:ph type="body" idx="1"/>
          </p:nvPr>
        </p:nvSpPr>
        <p:spPr bwMode="auto">
          <a:xfrm>
            <a:off x="457200" y="1333500"/>
            <a:ext cx="8202613" cy="4241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1027" name="Rectangle 3"/>
          <p:cNvSpPr>
            <a:spLocks noGrp="1" noChangeArrowheads="1"/>
          </p:cNvSpPr>
          <p:nvPr>
            <p:ph type="dt"/>
          </p:nvPr>
        </p:nvSpPr>
        <p:spPr bwMode="auto">
          <a:xfrm>
            <a:off x="457200" y="5295900"/>
            <a:ext cx="2106613" cy="2857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nSpc>
                <a:spcPct val="100000"/>
              </a:lnSpc>
              <a:buClr>
                <a:srgbClr val="898989"/>
              </a:buClr>
              <a:buFont typeface="Corbel"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Corbel" pitchFamily="32" charset="0"/>
                <a:ea typeface="+mn-ea"/>
                <a:cs typeface="Lucida Sans Unicode" charset="0"/>
              </a:defRPr>
            </a:lvl1pPr>
          </a:lstStyle>
          <a:p>
            <a:pPr>
              <a:defRPr/>
            </a:pPr>
            <a:endParaRPr lang="en-GB" dirty="0"/>
          </a:p>
        </p:txBody>
      </p:sp>
      <p:sp>
        <p:nvSpPr>
          <p:cNvPr id="1028" name="Text Box 4"/>
          <p:cNvSpPr txBox="1">
            <a:spLocks noChangeArrowheads="1"/>
          </p:cNvSpPr>
          <p:nvPr/>
        </p:nvSpPr>
        <p:spPr bwMode="auto">
          <a:xfrm>
            <a:off x="3124200" y="5219700"/>
            <a:ext cx="2895600" cy="460375"/>
          </a:xfrm>
          <a:prstGeom prst="rect">
            <a:avLst/>
          </a:prstGeom>
          <a:noFill/>
          <a:ln w="9525">
            <a:noFill/>
            <a:round/>
            <a:headEnd/>
            <a:tailEnd/>
          </a:ln>
          <a:effectLst/>
        </p:spPr>
        <p:txBody>
          <a:bodyPr wrap="none" anchor="ctr"/>
          <a:lstStyle/>
          <a:p>
            <a:pPr>
              <a:buFont typeface="Corbel" pitchFamily="32" charset="0"/>
              <a:buNone/>
              <a:defRPr/>
            </a:pPr>
            <a:endParaRPr lang="ru-RU" dirty="0">
              <a:latin typeface="Corbel" pitchFamily="32" charset="0"/>
              <a:ea typeface="+mn-ea"/>
              <a:cs typeface="Lucida Sans Unicode" charset="0"/>
            </a:endParaRPr>
          </a:p>
        </p:txBody>
      </p:sp>
      <p:sp>
        <p:nvSpPr>
          <p:cNvPr id="1029" name="Rectangle 5"/>
          <p:cNvSpPr>
            <a:spLocks noGrp="1" noChangeArrowheads="1"/>
          </p:cNvSpPr>
          <p:nvPr>
            <p:ph type="sldNum"/>
          </p:nvPr>
        </p:nvSpPr>
        <p:spPr bwMode="auto">
          <a:xfrm>
            <a:off x="6553200" y="5295900"/>
            <a:ext cx="2106613" cy="28575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lnSpc>
                <a:spcPct val="100000"/>
              </a:lnSpc>
              <a:buClr>
                <a:srgbClr val="898989"/>
              </a:buClr>
              <a:buFont typeface="Corbel" pitchFamily="32"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Corbel" pitchFamily="32" charset="0"/>
                <a:ea typeface="+mn-ea"/>
                <a:cs typeface="Lucida Sans Unicode" charset="0"/>
              </a:defRPr>
            </a:lvl1pPr>
          </a:lstStyle>
          <a:p>
            <a:pPr>
              <a:defRPr/>
            </a:pPr>
            <a:fld id="{0F129323-1E65-42E4-8781-C1F5364BF829}"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mj-lt"/>
          <a:ea typeface="Lucida Sans Unicode" charset="0"/>
          <a:cs typeface="+mj-cs"/>
        </a:defRPr>
      </a:lvl1pPr>
      <a:lvl2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2pPr>
      <a:lvl3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3pPr>
      <a:lvl4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4pPr>
      <a:lvl5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5pPr>
      <a:lvl6pPr marL="4572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6pPr>
      <a:lvl7pPr marL="9144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7pPr>
      <a:lvl8pPr marL="13716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8pPr>
      <a:lvl9pPr marL="18288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9pPr>
    </p:titleStyle>
    <p:bodyStyle>
      <a:lvl1pPr marL="315913" indent="-315913" algn="l" defTabSz="449263" rtl="0" eaLnBrk="0" fontAlgn="base" hangingPunct="0">
        <a:lnSpc>
          <a:spcPct val="117000"/>
        </a:lnSpc>
        <a:spcBef>
          <a:spcPts val="800"/>
        </a:spcBef>
        <a:spcAft>
          <a:spcPct val="0"/>
        </a:spcAft>
        <a:buClr>
          <a:srgbClr val="000000"/>
        </a:buClr>
        <a:buSzPct val="100000"/>
        <a:buFont typeface="Arial" charset="0"/>
        <a:buChar char="•"/>
        <a:defRPr sz="3200">
          <a:solidFill>
            <a:srgbClr val="000000"/>
          </a:solidFill>
          <a:latin typeface="+mn-lt"/>
          <a:ea typeface="Lucida Sans Unicode" charset="0"/>
          <a:cs typeface="+mn-cs"/>
        </a:defRPr>
      </a:lvl1pPr>
      <a:lvl2pPr marL="715963" indent="-258763" algn="l" defTabSz="449263" rtl="0" eaLnBrk="0" fontAlgn="base" hangingPunct="0">
        <a:lnSpc>
          <a:spcPct val="117000"/>
        </a:lnSpc>
        <a:spcBef>
          <a:spcPts val="700"/>
        </a:spcBef>
        <a:spcAft>
          <a:spcPct val="0"/>
        </a:spcAft>
        <a:buClr>
          <a:srgbClr val="000000"/>
        </a:buClr>
        <a:buSzPct val="100000"/>
        <a:buFont typeface="Arial" charset="0"/>
        <a:buChar char="–"/>
        <a:defRPr sz="2800">
          <a:solidFill>
            <a:srgbClr val="000000"/>
          </a:solidFill>
          <a:latin typeface="+mn-lt"/>
          <a:ea typeface="Lucida Sans Unicode" charset="0"/>
          <a:cs typeface="+mn-cs"/>
        </a:defRPr>
      </a:lvl2pPr>
      <a:lvl3pPr marL="1143000" indent="-228600" algn="l" defTabSz="449263" rtl="0" eaLnBrk="0" fontAlgn="base" hangingPunct="0">
        <a:lnSpc>
          <a:spcPct val="117000"/>
        </a:lnSpc>
        <a:spcBef>
          <a:spcPts val="600"/>
        </a:spcBef>
        <a:spcAft>
          <a:spcPct val="0"/>
        </a:spcAft>
        <a:buClr>
          <a:srgbClr val="000000"/>
        </a:buClr>
        <a:buSzPct val="100000"/>
        <a:buFont typeface="Arial" charset="0"/>
        <a:buChar char="•"/>
        <a:defRPr sz="2400">
          <a:solidFill>
            <a:srgbClr val="000000"/>
          </a:solidFill>
          <a:latin typeface="+mn-lt"/>
          <a:ea typeface="Lucida Sans Unicode" charset="0"/>
          <a:cs typeface="+mn-cs"/>
        </a:defRPr>
      </a:lvl3pPr>
      <a:lvl4pPr marL="1600200" indent="-228600" algn="l" defTabSz="449263" rtl="0" eaLnBrk="0" fontAlgn="base" hangingPunct="0">
        <a:lnSpc>
          <a:spcPct val="117000"/>
        </a:lnSpc>
        <a:spcBef>
          <a:spcPts val="500"/>
        </a:spcBef>
        <a:spcAft>
          <a:spcPct val="0"/>
        </a:spcAft>
        <a:buClr>
          <a:srgbClr val="000000"/>
        </a:buClr>
        <a:buSzPct val="100000"/>
        <a:buFont typeface="Arial" charset="0"/>
        <a:buChar char="–"/>
        <a:defRPr sz="2000">
          <a:solidFill>
            <a:srgbClr val="000000"/>
          </a:solidFill>
          <a:latin typeface="+mn-lt"/>
          <a:ea typeface="Lucida Sans Unicode" charset="0"/>
          <a:cs typeface="+mn-cs"/>
        </a:defRPr>
      </a:lvl4pPr>
      <a:lvl5pPr marL="2057400" indent="-228600" algn="l" defTabSz="449263" rtl="0" eaLnBrk="0" fontAlgn="base" hangingPunct="0">
        <a:lnSpc>
          <a:spcPct val="117000"/>
        </a:lnSpc>
        <a:spcBef>
          <a:spcPts val="500"/>
        </a:spcBef>
        <a:spcAft>
          <a:spcPct val="0"/>
        </a:spcAft>
        <a:buClr>
          <a:srgbClr val="000000"/>
        </a:buClr>
        <a:buSzPct val="100000"/>
        <a:buFont typeface="Arial" charset="0"/>
        <a:buChar char="»"/>
        <a:defRPr sz="2000">
          <a:solidFill>
            <a:srgbClr val="000000"/>
          </a:solidFill>
          <a:latin typeface="+mn-lt"/>
          <a:ea typeface="Lucida Sans Unicode" charset="0"/>
          <a:cs typeface="+mn-cs"/>
        </a:defRPr>
      </a:lvl5pPr>
      <a:lvl6pPr marL="25146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131763"/>
            <a:ext cx="8202613" cy="164782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3075" name="Rectangle 2"/>
          <p:cNvSpPr>
            <a:spLocks noGrp="1" noChangeArrowheads="1"/>
          </p:cNvSpPr>
          <p:nvPr>
            <p:ph type="body" idx="1"/>
          </p:nvPr>
        </p:nvSpPr>
        <p:spPr bwMode="auto">
          <a:xfrm>
            <a:off x="457200" y="1333500"/>
            <a:ext cx="8202613" cy="4241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mj-lt"/>
          <a:ea typeface="Lucida Sans Unicode" charset="0"/>
          <a:cs typeface="+mj-cs"/>
        </a:defRPr>
      </a:lvl1pPr>
      <a:lvl2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2pPr>
      <a:lvl3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3pPr>
      <a:lvl4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4pPr>
      <a:lvl5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5pPr>
      <a:lvl6pPr marL="4572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6pPr>
      <a:lvl7pPr marL="9144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7pPr>
      <a:lvl8pPr marL="13716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8pPr>
      <a:lvl9pPr marL="18288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9pPr>
    </p:titleStyle>
    <p:bodyStyle>
      <a:lvl1pPr marL="315913" indent="-315913" algn="l" defTabSz="449263" rtl="0" eaLnBrk="0" fontAlgn="base" hangingPunct="0">
        <a:lnSpc>
          <a:spcPct val="117000"/>
        </a:lnSpc>
        <a:spcBef>
          <a:spcPts val="800"/>
        </a:spcBef>
        <a:spcAft>
          <a:spcPct val="0"/>
        </a:spcAft>
        <a:buClr>
          <a:srgbClr val="000000"/>
        </a:buClr>
        <a:buSzPct val="100000"/>
        <a:buFont typeface="Arial" charset="0"/>
        <a:buChar char="•"/>
        <a:defRPr sz="3200">
          <a:solidFill>
            <a:srgbClr val="000000"/>
          </a:solidFill>
          <a:latin typeface="+mn-lt"/>
          <a:ea typeface="Lucida Sans Unicode" charset="0"/>
          <a:cs typeface="+mn-cs"/>
        </a:defRPr>
      </a:lvl1pPr>
      <a:lvl2pPr marL="715963" indent="-258763" algn="l" defTabSz="449263" rtl="0" eaLnBrk="0" fontAlgn="base" hangingPunct="0">
        <a:lnSpc>
          <a:spcPct val="117000"/>
        </a:lnSpc>
        <a:spcBef>
          <a:spcPts val="700"/>
        </a:spcBef>
        <a:spcAft>
          <a:spcPct val="0"/>
        </a:spcAft>
        <a:buClr>
          <a:srgbClr val="000000"/>
        </a:buClr>
        <a:buSzPct val="100000"/>
        <a:buFont typeface="Arial" charset="0"/>
        <a:buChar char="–"/>
        <a:defRPr sz="2800">
          <a:solidFill>
            <a:srgbClr val="000000"/>
          </a:solidFill>
          <a:latin typeface="+mn-lt"/>
          <a:ea typeface="Lucida Sans Unicode" charset="0"/>
          <a:cs typeface="+mn-cs"/>
        </a:defRPr>
      </a:lvl2pPr>
      <a:lvl3pPr marL="1143000" indent="-228600" algn="l" defTabSz="449263" rtl="0" eaLnBrk="0" fontAlgn="base" hangingPunct="0">
        <a:lnSpc>
          <a:spcPct val="117000"/>
        </a:lnSpc>
        <a:spcBef>
          <a:spcPts val="600"/>
        </a:spcBef>
        <a:spcAft>
          <a:spcPct val="0"/>
        </a:spcAft>
        <a:buClr>
          <a:srgbClr val="000000"/>
        </a:buClr>
        <a:buSzPct val="100000"/>
        <a:buFont typeface="Arial" charset="0"/>
        <a:buChar char="•"/>
        <a:defRPr sz="2400">
          <a:solidFill>
            <a:srgbClr val="000000"/>
          </a:solidFill>
          <a:latin typeface="+mn-lt"/>
          <a:ea typeface="Lucida Sans Unicode" charset="0"/>
          <a:cs typeface="+mn-cs"/>
        </a:defRPr>
      </a:lvl3pPr>
      <a:lvl4pPr marL="1600200" indent="-228600" algn="l" defTabSz="449263" rtl="0" eaLnBrk="0" fontAlgn="base" hangingPunct="0">
        <a:lnSpc>
          <a:spcPct val="117000"/>
        </a:lnSpc>
        <a:spcBef>
          <a:spcPts val="500"/>
        </a:spcBef>
        <a:spcAft>
          <a:spcPct val="0"/>
        </a:spcAft>
        <a:buClr>
          <a:srgbClr val="000000"/>
        </a:buClr>
        <a:buSzPct val="100000"/>
        <a:buFont typeface="Arial" charset="0"/>
        <a:buChar char="–"/>
        <a:defRPr sz="2000">
          <a:solidFill>
            <a:srgbClr val="000000"/>
          </a:solidFill>
          <a:latin typeface="+mn-lt"/>
          <a:ea typeface="Lucida Sans Unicode" charset="0"/>
          <a:cs typeface="+mn-cs"/>
        </a:defRPr>
      </a:lvl4pPr>
      <a:lvl5pPr marL="2057400" indent="-228600" algn="l" defTabSz="449263" rtl="0" eaLnBrk="0" fontAlgn="base" hangingPunct="0">
        <a:lnSpc>
          <a:spcPct val="117000"/>
        </a:lnSpc>
        <a:spcBef>
          <a:spcPts val="500"/>
        </a:spcBef>
        <a:spcAft>
          <a:spcPct val="0"/>
        </a:spcAft>
        <a:buClr>
          <a:srgbClr val="000000"/>
        </a:buClr>
        <a:buSzPct val="100000"/>
        <a:buFont typeface="Arial" charset="0"/>
        <a:buChar char="»"/>
        <a:defRPr sz="2000">
          <a:solidFill>
            <a:srgbClr val="000000"/>
          </a:solidFill>
          <a:latin typeface="+mn-lt"/>
          <a:ea typeface="Lucida Sans Unicode" charset="0"/>
          <a:cs typeface="+mn-cs"/>
        </a:defRPr>
      </a:lvl5pPr>
      <a:lvl6pPr marL="25146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a:hlinkClick r:id="rId13"/>
          </p:cNvPr>
          <p:cNvPicPr>
            <a:picLocks noChangeAspect="1" noChangeArrowheads="1"/>
          </p:cNvPicPr>
          <p:nvPr/>
        </p:nvPicPr>
        <p:blipFill>
          <a:blip r:embed="rId14" cstate="print"/>
          <a:srcRect/>
          <a:stretch>
            <a:fillRect/>
          </a:stretch>
        </p:blipFill>
        <p:spPr bwMode="auto">
          <a:xfrm>
            <a:off x="7500938" y="4572000"/>
            <a:ext cx="1398587" cy="923925"/>
          </a:xfrm>
          <a:prstGeom prst="rect">
            <a:avLst/>
          </a:prstGeom>
          <a:noFill/>
          <a:ln w="9525">
            <a:noFill/>
            <a:round/>
            <a:headEnd/>
            <a:tailEnd/>
          </a:ln>
        </p:spPr>
      </p:pic>
      <p:sp>
        <p:nvSpPr>
          <p:cNvPr id="4099" name="Rectangle 2"/>
          <p:cNvSpPr>
            <a:spLocks noGrp="1" noChangeArrowheads="1"/>
          </p:cNvSpPr>
          <p:nvPr>
            <p:ph type="title"/>
          </p:nvPr>
        </p:nvSpPr>
        <p:spPr bwMode="auto">
          <a:xfrm>
            <a:off x="457200" y="-131763"/>
            <a:ext cx="8202613" cy="1647826"/>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Для правки текста заголовка щелкните мышью</a:t>
            </a:r>
          </a:p>
        </p:txBody>
      </p:sp>
      <p:sp>
        <p:nvSpPr>
          <p:cNvPr id="4100" name="Rectangle 3"/>
          <p:cNvSpPr>
            <a:spLocks noGrp="1" noChangeArrowheads="1"/>
          </p:cNvSpPr>
          <p:nvPr>
            <p:ph type="body" idx="1"/>
          </p:nvPr>
        </p:nvSpPr>
        <p:spPr bwMode="auto">
          <a:xfrm>
            <a:off x="457200" y="1333500"/>
            <a:ext cx="8202613" cy="42418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mj-lt"/>
          <a:ea typeface="Lucida Sans Unicode" charset="0"/>
          <a:cs typeface="+mj-cs"/>
        </a:defRPr>
      </a:lvl1pPr>
      <a:lvl2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2pPr>
      <a:lvl3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3pPr>
      <a:lvl4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4pPr>
      <a:lvl5pPr algn="ctr" defTabSz="449263" rtl="0" eaLnBrk="0" fontAlgn="base" hangingPunct="0">
        <a:lnSpc>
          <a:spcPct val="117000"/>
        </a:lnSpc>
        <a:spcBef>
          <a:spcPct val="0"/>
        </a:spcBef>
        <a:spcAft>
          <a:spcPct val="0"/>
        </a:spcAft>
        <a:buClr>
          <a:srgbClr val="000000"/>
        </a:buClr>
        <a:buSzPct val="100000"/>
        <a:buFont typeface="Corbel" pitchFamily="34" charset="0"/>
        <a:defRPr sz="4400">
          <a:solidFill>
            <a:srgbClr val="000000"/>
          </a:solidFill>
          <a:latin typeface="Corbel" pitchFamily="32" charset="0"/>
          <a:ea typeface="Lucida Sans Unicode" charset="0"/>
          <a:cs typeface="Lucida Sans Unicode" charset="0"/>
        </a:defRPr>
      </a:lvl5pPr>
      <a:lvl6pPr marL="4572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6pPr>
      <a:lvl7pPr marL="9144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7pPr>
      <a:lvl8pPr marL="13716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8pPr>
      <a:lvl9pPr marL="1828800" algn="ctr" defTabSz="449263" rtl="0" fontAlgn="base">
        <a:lnSpc>
          <a:spcPct val="117000"/>
        </a:lnSpc>
        <a:spcBef>
          <a:spcPct val="0"/>
        </a:spcBef>
        <a:spcAft>
          <a:spcPct val="0"/>
        </a:spcAft>
        <a:buClr>
          <a:srgbClr val="000000"/>
        </a:buClr>
        <a:buSzPct val="100000"/>
        <a:buFont typeface="Corbel" pitchFamily="32" charset="0"/>
        <a:defRPr sz="4400">
          <a:solidFill>
            <a:srgbClr val="000000"/>
          </a:solidFill>
          <a:latin typeface="Corbel" pitchFamily="32" charset="0"/>
          <a:cs typeface="Lucida Sans Unicode" charset="0"/>
        </a:defRPr>
      </a:lvl9pPr>
    </p:titleStyle>
    <p:bodyStyle>
      <a:lvl1pPr marL="315913" indent="-315913" algn="l" defTabSz="449263" rtl="0" eaLnBrk="0" fontAlgn="base" hangingPunct="0">
        <a:lnSpc>
          <a:spcPct val="117000"/>
        </a:lnSpc>
        <a:spcBef>
          <a:spcPts val="800"/>
        </a:spcBef>
        <a:spcAft>
          <a:spcPct val="0"/>
        </a:spcAft>
        <a:buClr>
          <a:srgbClr val="000000"/>
        </a:buClr>
        <a:buSzPct val="100000"/>
        <a:buFont typeface="Arial" charset="0"/>
        <a:buChar char="•"/>
        <a:defRPr sz="3200">
          <a:solidFill>
            <a:srgbClr val="000000"/>
          </a:solidFill>
          <a:latin typeface="+mn-lt"/>
          <a:ea typeface="Lucida Sans Unicode" charset="0"/>
          <a:cs typeface="+mn-cs"/>
        </a:defRPr>
      </a:lvl1pPr>
      <a:lvl2pPr marL="715963" indent="-258763" algn="l" defTabSz="449263" rtl="0" eaLnBrk="0" fontAlgn="base" hangingPunct="0">
        <a:lnSpc>
          <a:spcPct val="117000"/>
        </a:lnSpc>
        <a:spcBef>
          <a:spcPts val="700"/>
        </a:spcBef>
        <a:spcAft>
          <a:spcPct val="0"/>
        </a:spcAft>
        <a:buClr>
          <a:srgbClr val="000000"/>
        </a:buClr>
        <a:buSzPct val="100000"/>
        <a:buFont typeface="Arial" charset="0"/>
        <a:buChar char="–"/>
        <a:defRPr sz="2800">
          <a:solidFill>
            <a:srgbClr val="000000"/>
          </a:solidFill>
          <a:latin typeface="+mn-lt"/>
          <a:ea typeface="Lucida Sans Unicode" charset="0"/>
          <a:cs typeface="+mn-cs"/>
        </a:defRPr>
      </a:lvl2pPr>
      <a:lvl3pPr marL="1143000" indent="-228600" algn="l" defTabSz="449263" rtl="0" eaLnBrk="0" fontAlgn="base" hangingPunct="0">
        <a:lnSpc>
          <a:spcPct val="117000"/>
        </a:lnSpc>
        <a:spcBef>
          <a:spcPts val="600"/>
        </a:spcBef>
        <a:spcAft>
          <a:spcPct val="0"/>
        </a:spcAft>
        <a:buClr>
          <a:srgbClr val="000000"/>
        </a:buClr>
        <a:buSzPct val="100000"/>
        <a:buFont typeface="Arial" charset="0"/>
        <a:buChar char="•"/>
        <a:defRPr sz="2400">
          <a:solidFill>
            <a:srgbClr val="000000"/>
          </a:solidFill>
          <a:latin typeface="+mn-lt"/>
          <a:ea typeface="Lucida Sans Unicode" charset="0"/>
          <a:cs typeface="+mn-cs"/>
        </a:defRPr>
      </a:lvl3pPr>
      <a:lvl4pPr marL="1600200" indent="-228600" algn="l" defTabSz="449263" rtl="0" eaLnBrk="0" fontAlgn="base" hangingPunct="0">
        <a:lnSpc>
          <a:spcPct val="117000"/>
        </a:lnSpc>
        <a:spcBef>
          <a:spcPts val="500"/>
        </a:spcBef>
        <a:spcAft>
          <a:spcPct val="0"/>
        </a:spcAft>
        <a:buClr>
          <a:srgbClr val="000000"/>
        </a:buClr>
        <a:buSzPct val="100000"/>
        <a:buFont typeface="Arial" charset="0"/>
        <a:buChar char="–"/>
        <a:defRPr sz="2000">
          <a:solidFill>
            <a:srgbClr val="000000"/>
          </a:solidFill>
          <a:latin typeface="+mn-lt"/>
          <a:ea typeface="Lucida Sans Unicode" charset="0"/>
          <a:cs typeface="+mn-cs"/>
        </a:defRPr>
      </a:lvl4pPr>
      <a:lvl5pPr marL="2057400" indent="-228600" algn="l" defTabSz="449263" rtl="0" eaLnBrk="0" fontAlgn="base" hangingPunct="0">
        <a:lnSpc>
          <a:spcPct val="117000"/>
        </a:lnSpc>
        <a:spcBef>
          <a:spcPts val="500"/>
        </a:spcBef>
        <a:spcAft>
          <a:spcPct val="0"/>
        </a:spcAft>
        <a:buClr>
          <a:srgbClr val="000000"/>
        </a:buClr>
        <a:buSzPct val="100000"/>
        <a:buFont typeface="Arial" charset="0"/>
        <a:buChar char="»"/>
        <a:defRPr sz="2000">
          <a:solidFill>
            <a:srgbClr val="000000"/>
          </a:solidFill>
          <a:latin typeface="+mn-lt"/>
          <a:ea typeface="Lucida Sans Unicode" charset="0"/>
          <a:cs typeface="+mn-cs"/>
        </a:defRPr>
      </a:lvl5pPr>
      <a:lvl6pPr marL="25146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49263" rtl="0" fontAlgn="base">
        <a:lnSpc>
          <a:spcPct val="117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1438" y="4787120"/>
            <a:ext cx="9072562" cy="490537"/>
          </a:xfrm>
          <a:prstGeom prst="rect">
            <a:avLst/>
          </a:prstGeom>
          <a:noFill/>
          <a:ln w="9525">
            <a:noFill/>
            <a:round/>
            <a:headEnd/>
            <a:tailEnd/>
          </a:ln>
        </p:spPr>
        <p:txBody>
          <a:bodyPr lIns="90000" tIns="46800" rIns="90000" bIns="46800">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200" b="1" dirty="0">
                <a:solidFill>
                  <a:srgbClr val="0070C0"/>
                </a:solidFill>
                <a:latin typeface="Microsoft Sans Serif" pitchFamily="34" charset="0"/>
                <a:cs typeface="Microsoft Sans Serif" pitchFamily="34" charset="0"/>
              </a:rPr>
              <a:t>ОАО</a:t>
            </a:r>
            <a:r>
              <a:rPr lang="en-US" sz="2200" b="1" dirty="0">
                <a:solidFill>
                  <a:srgbClr val="0070C0"/>
                </a:solidFill>
                <a:latin typeface="Microsoft Sans Serif" pitchFamily="34" charset="0"/>
                <a:cs typeface="Microsoft Sans Serif" pitchFamily="34" charset="0"/>
              </a:rPr>
              <a:t> </a:t>
            </a:r>
            <a:r>
              <a:rPr lang="ru-RU" sz="2200" b="1" dirty="0">
                <a:solidFill>
                  <a:srgbClr val="0070C0"/>
                </a:solidFill>
                <a:latin typeface="Microsoft Sans Serif" pitchFamily="34" charset="0"/>
                <a:cs typeface="Microsoft Sans Serif" pitchFamily="34" charset="0"/>
              </a:rPr>
              <a:t>«Фармацевтическая фабрика Санкт-Петербурга»</a:t>
            </a:r>
          </a:p>
        </p:txBody>
      </p:sp>
      <p:grpSp>
        <p:nvGrpSpPr>
          <p:cNvPr id="5123" name="Group 4"/>
          <p:cNvGrpSpPr>
            <a:grpSpLocks/>
          </p:cNvGrpSpPr>
          <p:nvPr/>
        </p:nvGrpSpPr>
        <p:grpSpPr bwMode="auto">
          <a:xfrm>
            <a:off x="1714500" y="3217863"/>
            <a:ext cx="498475" cy="415925"/>
            <a:chOff x="703" y="2432"/>
            <a:chExt cx="314" cy="314"/>
          </a:xfrm>
        </p:grpSpPr>
        <p:sp>
          <p:nvSpPr>
            <p:cNvPr id="5129" name="Rectangle 5"/>
            <p:cNvSpPr>
              <a:spLocks noChangeArrowheads="1"/>
            </p:cNvSpPr>
            <p:nvPr/>
          </p:nvSpPr>
          <p:spPr bwMode="auto">
            <a:xfrm>
              <a:off x="703" y="2432"/>
              <a:ext cx="86" cy="86"/>
            </a:xfrm>
            <a:prstGeom prst="rect">
              <a:avLst/>
            </a:prstGeom>
            <a:solidFill>
              <a:srgbClr val="FFFFFF"/>
            </a:solidFill>
            <a:ln w="9525">
              <a:noFill/>
              <a:round/>
              <a:headEnd/>
              <a:tailEnd/>
            </a:ln>
          </p:spPr>
          <p:txBody>
            <a:bodyPr wrap="none" anchor="ctr"/>
            <a:lstStyle/>
            <a:p>
              <a:endParaRPr lang="ru-RU" dirty="0">
                <a:latin typeface="Calibri" pitchFamily="34" charset="0"/>
              </a:endParaRPr>
            </a:p>
          </p:txBody>
        </p:sp>
        <p:sp>
          <p:nvSpPr>
            <p:cNvPr id="5130" name="Rectangle 6"/>
            <p:cNvSpPr>
              <a:spLocks noChangeArrowheads="1"/>
            </p:cNvSpPr>
            <p:nvPr/>
          </p:nvSpPr>
          <p:spPr bwMode="auto">
            <a:xfrm>
              <a:off x="703" y="2547"/>
              <a:ext cx="86" cy="85"/>
            </a:xfrm>
            <a:prstGeom prst="rect">
              <a:avLst/>
            </a:prstGeom>
            <a:solidFill>
              <a:srgbClr val="FFFFFF"/>
            </a:solidFill>
            <a:ln w="9525">
              <a:noFill/>
              <a:round/>
              <a:headEnd/>
              <a:tailEnd/>
            </a:ln>
          </p:spPr>
          <p:txBody>
            <a:bodyPr wrap="none" anchor="ctr"/>
            <a:lstStyle/>
            <a:p>
              <a:endParaRPr lang="ru-RU" dirty="0">
                <a:latin typeface="Calibri" pitchFamily="34" charset="0"/>
              </a:endParaRPr>
            </a:p>
          </p:txBody>
        </p:sp>
        <p:sp>
          <p:nvSpPr>
            <p:cNvPr id="5131" name="Rectangle 7"/>
            <p:cNvSpPr>
              <a:spLocks noChangeArrowheads="1"/>
            </p:cNvSpPr>
            <p:nvPr/>
          </p:nvSpPr>
          <p:spPr bwMode="auto">
            <a:xfrm>
              <a:off x="703" y="2661"/>
              <a:ext cx="86" cy="86"/>
            </a:xfrm>
            <a:prstGeom prst="rect">
              <a:avLst/>
            </a:prstGeom>
            <a:solidFill>
              <a:srgbClr val="FFFFFF"/>
            </a:solidFill>
            <a:ln w="9525">
              <a:noFill/>
              <a:round/>
              <a:headEnd/>
              <a:tailEnd/>
            </a:ln>
          </p:spPr>
          <p:txBody>
            <a:bodyPr wrap="none" anchor="ctr"/>
            <a:lstStyle/>
            <a:p>
              <a:endParaRPr lang="ru-RU" dirty="0">
                <a:latin typeface="Calibri" pitchFamily="34" charset="0"/>
              </a:endParaRPr>
            </a:p>
          </p:txBody>
        </p:sp>
        <p:sp>
          <p:nvSpPr>
            <p:cNvPr id="5132" name="Rectangle 8"/>
            <p:cNvSpPr>
              <a:spLocks noChangeArrowheads="1"/>
            </p:cNvSpPr>
            <p:nvPr/>
          </p:nvSpPr>
          <p:spPr bwMode="auto">
            <a:xfrm>
              <a:off x="818" y="2661"/>
              <a:ext cx="85" cy="86"/>
            </a:xfrm>
            <a:prstGeom prst="rect">
              <a:avLst/>
            </a:prstGeom>
            <a:solidFill>
              <a:srgbClr val="FFFFFF"/>
            </a:solidFill>
            <a:ln w="9525">
              <a:noFill/>
              <a:round/>
              <a:headEnd/>
              <a:tailEnd/>
            </a:ln>
          </p:spPr>
          <p:txBody>
            <a:bodyPr wrap="none" anchor="ctr"/>
            <a:lstStyle/>
            <a:p>
              <a:endParaRPr lang="ru-RU" dirty="0">
                <a:latin typeface="Calibri" pitchFamily="34" charset="0"/>
              </a:endParaRPr>
            </a:p>
          </p:txBody>
        </p:sp>
        <p:sp>
          <p:nvSpPr>
            <p:cNvPr id="5133" name="Rectangle 9"/>
            <p:cNvSpPr>
              <a:spLocks noChangeArrowheads="1"/>
            </p:cNvSpPr>
            <p:nvPr/>
          </p:nvSpPr>
          <p:spPr bwMode="auto">
            <a:xfrm>
              <a:off x="818" y="2547"/>
              <a:ext cx="85" cy="85"/>
            </a:xfrm>
            <a:prstGeom prst="rect">
              <a:avLst/>
            </a:prstGeom>
            <a:solidFill>
              <a:srgbClr val="FFFFFF"/>
            </a:solidFill>
            <a:ln w="9525">
              <a:noFill/>
              <a:round/>
              <a:headEnd/>
              <a:tailEnd/>
            </a:ln>
          </p:spPr>
          <p:txBody>
            <a:bodyPr wrap="none" anchor="ctr"/>
            <a:lstStyle/>
            <a:p>
              <a:endParaRPr lang="ru-RU" dirty="0">
                <a:latin typeface="Calibri" pitchFamily="34" charset="0"/>
              </a:endParaRPr>
            </a:p>
          </p:txBody>
        </p:sp>
        <p:sp>
          <p:nvSpPr>
            <p:cNvPr id="5134" name="Rectangle 10"/>
            <p:cNvSpPr>
              <a:spLocks noChangeArrowheads="1"/>
            </p:cNvSpPr>
            <p:nvPr/>
          </p:nvSpPr>
          <p:spPr bwMode="auto">
            <a:xfrm>
              <a:off x="932" y="2661"/>
              <a:ext cx="86" cy="86"/>
            </a:xfrm>
            <a:prstGeom prst="rect">
              <a:avLst/>
            </a:prstGeom>
            <a:solidFill>
              <a:srgbClr val="FFFFFF"/>
            </a:solidFill>
            <a:ln w="9525">
              <a:noFill/>
              <a:round/>
              <a:headEnd/>
              <a:tailEnd/>
            </a:ln>
          </p:spPr>
          <p:txBody>
            <a:bodyPr wrap="none" anchor="ctr"/>
            <a:lstStyle/>
            <a:p>
              <a:endParaRPr lang="ru-RU" dirty="0">
                <a:latin typeface="Calibri" pitchFamily="34" charset="0"/>
              </a:endParaRPr>
            </a:p>
          </p:txBody>
        </p:sp>
      </p:grpSp>
      <p:sp>
        <p:nvSpPr>
          <p:cNvPr id="16" name="Прямоугольник 15"/>
          <p:cNvSpPr/>
          <p:nvPr/>
        </p:nvSpPr>
        <p:spPr>
          <a:xfrm>
            <a:off x="928662" y="1715286"/>
            <a:ext cx="6572296" cy="1388713"/>
          </a:xfrm>
          <a:prstGeom prst="rect">
            <a:avLst/>
          </a:prstGeom>
        </p:spPr>
        <p:txBody>
          <a:bodyPr wrap="square">
            <a:spAutoFit/>
          </a:bodyPr>
          <a:lstStyle/>
          <a:p>
            <a:r>
              <a:rPr lang="ru-RU" sz="3600" b="1" dirty="0" smtClean="0">
                <a:solidFill>
                  <a:srgbClr val="C36701"/>
                </a:solidFill>
                <a:latin typeface="Microsoft Sans Serif" pitchFamily="34" charset="0"/>
                <a:cs typeface="Microsoft Sans Serif" pitchFamily="34" charset="0"/>
              </a:rPr>
              <a:t>Серия </a:t>
            </a:r>
            <a:r>
              <a:rPr lang="ru-RU" sz="3600" b="1" spc="150" dirty="0" smtClean="0">
                <a:solidFill>
                  <a:srgbClr val="C36701"/>
                </a:solidFill>
                <a:latin typeface="Microsoft Sans Serif" pitchFamily="34" charset="0"/>
                <a:cs typeface="Microsoft Sans Serif" pitchFamily="34" charset="0"/>
              </a:rPr>
              <a:t>«</a:t>
            </a:r>
            <a:r>
              <a:rPr lang="en-US" sz="3600" b="1" spc="500" dirty="0" smtClean="0">
                <a:solidFill>
                  <a:srgbClr val="C36701"/>
                </a:solidFill>
                <a:latin typeface="Microsoft Sans Serif" pitchFamily="34" charset="0"/>
                <a:cs typeface="Microsoft Sans Serif" pitchFamily="34" charset="0"/>
              </a:rPr>
              <a:t>AROMACOSMETICS</a:t>
            </a:r>
            <a:r>
              <a:rPr lang="ru-RU" sz="3600" b="1" spc="150" dirty="0" smtClean="0">
                <a:solidFill>
                  <a:srgbClr val="C36701"/>
                </a:solidFill>
                <a:latin typeface="Microsoft Sans Serif" pitchFamily="34" charset="0"/>
                <a:cs typeface="Microsoft Sans Serif" pitchFamily="34" charset="0"/>
              </a:rPr>
              <a:t>»</a:t>
            </a:r>
            <a:endParaRPr lang="ru-RU" sz="3600" dirty="0">
              <a:latin typeface="Microsoft Sans Serif" pitchFamily="34" charset="0"/>
              <a:cs typeface="Microsoft Sans Serif" pitchFamily="34" charset="0"/>
            </a:endParaRPr>
          </a:p>
        </p:txBody>
      </p:sp>
      <p:pic>
        <p:nvPicPr>
          <p:cNvPr id="17" name="Рисунок 11" descr="увлажн. для тела.jpg"/>
          <p:cNvPicPr>
            <a:picLocks noChangeAspect="1"/>
          </p:cNvPicPr>
          <p:nvPr/>
        </p:nvPicPr>
        <p:blipFill>
          <a:blip r:embed="rId3" cstate="print"/>
          <a:srcRect t="15808" b="1437"/>
          <a:stretch>
            <a:fillRect/>
          </a:stretch>
        </p:blipFill>
        <p:spPr bwMode="auto">
          <a:xfrm>
            <a:off x="6429388" y="357964"/>
            <a:ext cx="1914510" cy="2014224"/>
          </a:xfrm>
          <a:prstGeom prst="rect">
            <a:avLst/>
          </a:prstGeom>
          <a:noFill/>
          <a:ln w="9525">
            <a:noFill/>
            <a:miter lim="800000"/>
            <a:headEnd/>
            <a:tailEnd/>
          </a:ln>
        </p:spPr>
      </p:pic>
      <p:sp>
        <p:nvSpPr>
          <p:cNvPr id="18" name="Прямоугольник 17"/>
          <p:cNvSpPr/>
          <p:nvPr/>
        </p:nvSpPr>
        <p:spPr>
          <a:xfrm>
            <a:off x="928662" y="3358360"/>
            <a:ext cx="4491070" cy="485005"/>
          </a:xfrm>
          <a:prstGeom prst="rect">
            <a:avLst/>
          </a:prstGeom>
        </p:spPr>
        <p:txBody>
          <a:bodyPr wrap="square">
            <a:spAutoFit/>
          </a:bodyPr>
          <a:lstStyle/>
          <a:p>
            <a:r>
              <a:rPr lang="ru-RU" sz="2400" b="1" dirty="0" smtClean="0">
                <a:solidFill>
                  <a:srgbClr val="C36701"/>
                </a:solidFill>
                <a:latin typeface="Microsoft Sans Serif" pitchFamily="34" charset="0"/>
                <a:cs typeface="Microsoft Sans Serif" pitchFamily="34" charset="0"/>
              </a:rPr>
              <a:t>Каталог продукции</a:t>
            </a:r>
            <a:endParaRPr lang="ru-RU" sz="2400" b="1" dirty="0">
              <a:latin typeface="Microsoft Sans Serif" pitchFamily="34" charset="0"/>
              <a:cs typeface="Microsoft Sans Serif" pitchFamily="34" charset="0"/>
            </a:endParaRPr>
          </a:p>
        </p:txBody>
      </p:sp>
      <p:cxnSp>
        <p:nvCxnSpPr>
          <p:cNvPr id="20" name="Прямая соединительная линия 19"/>
          <p:cNvCxnSpPr/>
          <p:nvPr/>
        </p:nvCxnSpPr>
        <p:spPr bwMode="auto">
          <a:xfrm>
            <a:off x="1071538" y="3215484"/>
            <a:ext cx="1357322"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galenopharm.ru/upload/medialibrary/de5/de5f6d63efe1e3afd271df60ea9216f2.jpg"/>
          <p:cNvPicPr>
            <a:picLocks noChangeAspect="1" noChangeArrowheads="1"/>
          </p:cNvPicPr>
          <p:nvPr/>
        </p:nvPicPr>
        <p:blipFill>
          <a:blip r:embed="rId3" cstate="print"/>
          <a:srcRect/>
          <a:stretch>
            <a:fillRect/>
          </a:stretch>
        </p:blipFill>
        <p:spPr bwMode="auto">
          <a:xfrm>
            <a:off x="0" y="786592"/>
            <a:ext cx="2786050" cy="4193007"/>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6715140"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Эфирные масла: Масло эфирное 100% лимона (цитруса лимона)</a:t>
            </a:r>
          </a:p>
        </p:txBody>
      </p:sp>
      <p:sp>
        <p:nvSpPr>
          <p:cNvPr id="15" name="Прямоугольник 14"/>
          <p:cNvSpPr/>
          <p:nvPr/>
        </p:nvSpPr>
        <p:spPr>
          <a:xfrm>
            <a:off x="2643174" y="1286658"/>
            <a:ext cx="6286544" cy="2360839"/>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Масло эфирное лимона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применяется в составе масляных смесей для улучшения цвета лица, при целлюлите, угревой сыпи. Очищает, отбеливает, тонизирует, разглаживает. Способствует уменьшению выраженности веснушек и пигментных пятен, проявлению сосудистого рисунка. Является естественным осветлителем. Оказывает благоприятное действие на состояние ногтей. Снижают проявления укусов насекомых. Используется в  ароматерапии  в качестве дополнительного компонента при различных заболеваниях. Обладает положительным действием на эмоциональную сферу человека. </a:t>
            </a:r>
            <a:endParaRPr lang="ru-RU" dirty="0" smtClean="0">
              <a:solidFill>
                <a:schemeClr val="tx1"/>
              </a:solidFill>
              <a:latin typeface="Times New Roman" pitchFamily="18" charset="0"/>
              <a:cs typeface="Times New Roman" pitchFamily="18" charset="0"/>
            </a:endParaRP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
        <p:nvSpPr>
          <p:cNvPr id="9" name="Прямоугольник 8"/>
          <p:cNvSpPr/>
          <p:nvPr/>
        </p:nvSpPr>
        <p:spPr>
          <a:xfrm>
            <a:off x="2643174" y="3644112"/>
            <a:ext cx="6286544" cy="1352614"/>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масло может применяться одним из следующих способов: ванна – из расчета 5-ти капель на полную ванну; массаж смесью 10 мл. базисного масла, например, миндального, и 1-2 капель эфирного масла, </a:t>
            </a:r>
            <a:r>
              <a:rPr lang="ru-RU" sz="1400" dirty="0" err="1" smtClean="0">
                <a:solidFill>
                  <a:schemeClr val="tx1"/>
                </a:solidFill>
                <a:latin typeface="Times New Roman" pitchFamily="18" charset="0"/>
                <a:cs typeface="Times New Roman" pitchFamily="18" charset="0"/>
              </a:rPr>
              <a:t>аромалампа</a:t>
            </a:r>
            <a:r>
              <a:rPr lang="ru-RU" sz="1400" dirty="0" smtClean="0">
                <a:solidFill>
                  <a:schemeClr val="tx1"/>
                </a:solidFill>
                <a:latin typeface="Times New Roman" pitchFamily="18" charset="0"/>
                <a:cs typeface="Times New Roman" pitchFamily="18" charset="0"/>
              </a:rPr>
              <a:t> – смесью 50 мл. воды и 1-2 капель эфирного масла; в аромамедальоне с 1-2 каплями эфирного масла.</a:t>
            </a:r>
            <a:endParaRPr lang="ru-RU" sz="14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500694"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Эфирные масла: Масло эфирное 100% мяты полевой</a:t>
            </a:r>
          </a:p>
        </p:txBody>
      </p:sp>
      <p:sp>
        <p:nvSpPr>
          <p:cNvPr id="15" name="Прямоугольник 14"/>
          <p:cNvSpPr/>
          <p:nvPr/>
        </p:nvSpPr>
        <p:spPr>
          <a:xfrm>
            <a:off x="2643174" y="1286658"/>
            <a:ext cx="6286544" cy="2108782"/>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Обладает общим тонизирующим, обезболивающим, спазмолитическим, антисептическим, отхаркивающим, жаропонижающим, противовоспалительным, освежающим действием. Повышает сопротивляемость организма, активизирует работу мозга.</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В косметике используется в составе масляных смесей для ухода за увядающей, смешанной кожей, уменьшения сосудистого рисунка, улучшения цвета лица, устранения жирного блеска, при угревой сыпи. Смягчает кожу, улучшает состояние жирных волос.</a:t>
            </a: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
        <p:nvSpPr>
          <p:cNvPr id="9" name="Прямоугольник 8"/>
          <p:cNvSpPr/>
          <p:nvPr/>
        </p:nvSpPr>
        <p:spPr>
          <a:xfrm>
            <a:off x="2643174" y="3501236"/>
            <a:ext cx="6286544" cy="1352614"/>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масло может применяться одним из следующих способов: ванна – из расчета 5-ти капель на полную ванну; массаж смесью 10 мл. базисного масла, например, миндального, и 1-2 капель эфирного масла, </a:t>
            </a:r>
            <a:r>
              <a:rPr lang="ru-RU" sz="1400" dirty="0" err="1" smtClean="0">
                <a:solidFill>
                  <a:schemeClr val="tx1"/>
                </a:solidFill>
                <a:latin typeface="Times New Roman" pitchFamily="18" charset="0"/>
                <a:cs typeface="Times New Roman" pitchFamily="18" charset="0"/>
              </a:rPr>
              <a:t>аромалампа</a:t>
            </a:r>
            <a:r>
              <a:rPr lang="ru-RU" sz="1400" dirty="0" smtClean="0">
                <a:solidFill>
                  <a:schemeClr val="tx1"/>
                </a:solidFill>
                <a:latin typeface="Times New Roman" pitchFamily="18" charset="0"/>
                <a:cs typeface="Times New Roman" pitchFamily="18" charset="0"/>
              </a:rPr>
              <a:t> – смесью 50 мл. воды и 1-2 капель эфирного масла; в аромамедальоне с 1-2 каплями эфирного масла.</a:t>
            </a:r>
            <a:endParaRPr lang="ru-RU" sz="1400" dirty="0">
              <a:solidFill>
                <a:schemeClr val="tx1"/>
              </a:solidFill>
            </a:endParaRPr>
          </a:p>
        </p:txBody>
      </p:sp>
      <p:pic>
        <p:nvPicPr>
          <p:cNvPr id="107522" name="Picture 2" descr="http://gphshop.ru/components/com_jshopping/files/img_products/________.jpg"/>
          <p:cNvPicPr>
            <a:picLocks noChangeAspect="1" noChangeArrowheads="1"/>
          </p:cNvPicPr>
          <p:nvPr/>
        </p:nvPicPr>
        <p:blipFill>
          <a:blip r:embed="rId3" cstate="print"/>
          <a:srcRect/>
          <a:stretch>
            <a:fillRect/>
          </a:stretch>
        </p:blipFill>
        <p:spPr bwMode="auto">
          <a:xfrm>
            <a:off x="0" y="858030"/>
            <a:ext cx="2786050" cy="419022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715008"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Эфирные масла: Масло эфирное 100% пихты сибирской</a:t>
            </a:r>
          </a:p>
        </p:txBody>
      </p:sp>
      <p:pic>
        <p:nvPicPr>
          <p:cNvPr id="13" name="Picture 2" descr="P:\Full share\ДЕПАРТАМЕНТ МАРКЕТИНГА\Knyazev Y\фото\пихта.jpg"/>
          <p:cNvPicPr>
            <a:picLocks noChangeAspect="1" noChangeArrowheads="1"/>
          </p:cNvPicPr>
          <p:nvPr/>
        </p:nvPicPr>
        <p:blipFill>
          <a:blip r:embed="rId3" cstate="print"/>
          <a:srcRect/>
          <a:stretch>
            <a:fillRect/>
          </a:stretch>
        </p:blipFill>
        <p:spPr bwMode="auto">
          <a:xfrm>
            <a:off x="0" y="858030"/>
            <a:ext cx="2857488" cy="4100230"/>
          </a:xfrm>
          <a:prstGeom prst="rect">
            <a:avLst/>
          </a:prstGeom>
          <a:noFill/>
        </p:spPr>
      </p:pic>
      <p:sp>
        <p:nvSpPr>
          <p:cNvPr id="17" name="Прямоугольник 16"/>
          <p:cNvSpPr/>
          <p:nvPr/>
        </p:nvSpPr>
        <p:spPr>
          <a:xfrm>
            <a:off x="2857488" y="1215220"/>
            <a:ext cx="6000792" cy="1856727"/>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Благодаря своим целебным свойствам и быстрому действию на организм масло эфирное пихты сибирской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поможет справиться с различными недомоганиями и восстановить</a:t>
            </a:r>
            <a:r>
              <a:rPr lang="ru-RU" sz="1400" dirty="0" smtClean="0">
                <a:solidFill>
                  <a:srgbClr val="FF0000"/>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общее физиологическое равновесие организма. Повышает сопротивляемость организма к инфекциям.  Может применяться как дополнение при  лечении различных  заболеваний. При местном применении масло пихты оказывает антисептическое, противовоспалительное и  дезодорирующее действия.   </a:t>
            </a:r>
          </a:p>
        </p:txBody>
      </p:sp>
      <p:sp>
        <p:nvSpPr>
          <p:cNvPr id="20" name="Прямоугольник 19"/>
          <p:cNvSpPr/>
          <p:nvPr/>
        </p:nvSpPr>
        <p:spPr>
          <a:xfrm>
            <a:off x="2857488" y="3072608"/>
            <a:ext cx="6000792" cy="1352614"/>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масло может применяться одним из следующих способов: ванна – из расчета 5-ти капель на полную ванну; массаж – смесью 10 мл. базисного масла, например, персикового, и 1-2 капель эфирного масла; аромалампа – смесью 50 мл. воды и 1-2 капель эфирного масла; в аромамедальоне – с 1-2 каплями эфирного масла.</a:t>
            </a:r>
            <a:endParaRPr lang="ru-RU" sz="1400" dirty="0">
              <a:solidFill>
                <a:schemeClr val="tx1"/>
              </a:solidFill>
            </a:endParaRP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phshop.ru/components/com_jshopping/files/img_products/_________________________.jpg"/>
          <p:cNvPicPr>
            <a:picLocks noChangeAspect="1" noChangeArrowheads="1"/>
          </p:cNvPicPr>
          <p:nvPr/>
        </p:nvPicPr>
        <p:blipFill>
          <a:blip r:embed="rId3" cstate="print"/>
          <a:srcRect/>
          <a:stretch>
            <a:fillRect/>
          </a:stretch>
        </p:blipFill>
        <p:spPr bwMode="auto">
          <a:xfrm>
            <a:off x="142844" y="858030"/>
            <a:ext cx="2714612" cy="4082777"/>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715008"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Эфирные масла: Масло эфирное 100% чайного дерева</a:t>
            </a:r>
          </a:p>
        </p:txBody>
      </p:sp>
      <p:sp>
        <p:nvSpPr>
          <p:cNvPr id="17" name="Прямоугольник 16"/>
          <p:cNvSpPr/>
          <p:nvPr/>
        </p:nvSpPr>
        <p:spPr>
          <a:xfrm>
            <a:off x="2857488" y="1215220"/>
            <a:ext cx="6000792" cy="1604670"/>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Благодаря своим целебным свойствам и быстрому действию на организм масло чайного дерева серии «AROMACOSMETICS» оказывает успокаивающее, отхаркивающее, общее стимулирующее, противовирусное, антибактериальное, противогрибковое и </a:t>
            </a:r>
            <a:r>
              <a:rPr lang="ru-RU" sz="1400" dirty="0" err="1" smtClean="0">
                <a:solidFill>
                  <a:schemeClr val="tx1"/>
                </a:solidFill>
                <a:latin typeface="Times New Roman" pitchFamily="18" charset="0"/>
                <a:cs typeface="Times New Roman" pitchFamily="18" charset="0"/>
              </a:rPr>
              <a:t>противозудное</a:t>
            </a:r>
            <a:r>
              <a:rPr lang="ru-RU" sz="1400" dirty="0" smtClean="0">
                <a:solidFill>
                  <a:schemeClr val="tx1"/>
                </a:solidFill>
                <a:latin typeface="Times New Roman" pitchFamily="18" charset="0"/>
                <a:cs typeface="Times New Roman" pitchFamily="18" charset="0"/>
              </a:rPr>
              <a:t> действие. В косметике применяется в составе масляных смесей для очищения кожи и снятия раздражения. Обладает разглаживающим действием.</a:t>
            </a:r>
          </a:p>
        </p:txBody>
      </p:sp>
      <p:sp>
        <p:nvSpPr>
          <p:cNvPr id="20" name="Прямоугольник 19"/>
          <p:cNvSpPr/>
          <p:nvPr/>
        </p:nvSpPr>
        <p:spPr>
          <a:xfrm>
            <a:off x="2857488" y="2858294"/>
            <a:ext cx="6072230" cy="1352614"/>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масло может применяться одним из следующих способов: ванна – из расчета 5-ти капель на полную ванну; массаж – смесью 10 мл. базисного масла, например, персикового, и 1-2 капель эфирного масла; аромалампа – смесью 50 мл. воды и 1-2 капель эфирного масла; в аромамедальоне – с 1-2 каплями эфирного масла.</a:t>
            </a:r>
            <a:endParaRPr lang="ru-RU" sz="1400" dirty="0">
              <a:solidFill>
                <a:schemeClr val="tx1"/>
              </a:solidFill>
            </a:endParaRP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galenopharm.ru/upload/medialibrary/0a4/0a46f540eef6e8a302cc1ec312ac6ed8.jpg"/>
          <p:cNvPicPr>
            <a:picLocks noChangeAspect="1" noChangeArrowheads="1"/>
          </p:cNvPicPr>
          <p:nvPr/>
        </p:nvPicPr>
        <p:blipFill>
          <a:blip r:embed="rId3" cstate="print"/>
          <a:srcRect/>
          <a:stretch>
            <a:fillRect/>
          </a:stretch>
        </p:blipFill>
        <p:spPr bwMode="auto">
          <a:xfrm>
            <a:off x="142844" y="858030"/>
            <a:ext cx="2786082" cy="4193054"/>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6284309" cy="356508"/>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Эфирные масла: Масло эфирное 100% эвкалипта шаровидного</a:t>
            </a:r>
          </a:p>
        </p:txBody>
      </p:sp>
      <p:sp>
        <p:nvSpPr>
          <p:cNvPr id="15" name="Прямоугольник 14"/>
          <p:cNvSpPr/>
          <p:nvPr/>
        </p:nvSpPr>
        <p:spPr>
          <a:xfrm>
            <a:off x="2857488" y="1500972"/>
            <a:ext cx="6000792" cy="1604670"/>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Масло эфирное эвкалипта шаровидного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оказывает противомикробное, заживляющее, противовоспалительное действия.  Используется в  ароматерапии  в качестве дополнительного компонента при различных инфекциях верхних дыхательных путей и кашле. В составе  масляных смесей используется для массажа, особенно при мышечном переутомлении и для укрепления корней волос. </a:t>
            </a:r>
            <a:endParaRPr lang="ru-RU" dirty="0" smtClean="0">
              <a:solidFill>
                <a:schemeClr val="tx1"/>
              </a:solidFill>
              <a:latin typeface="Times New Roman" pitchFamily="18" charset="0"/>
              <a:cs typeface="Times New Roman" pitchFamily="18" charset="0"/>
            </a:endParaRP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
        <p:nvSpPr>
          <p:cNvPr id="9" name="Прямоугольник 8"/>
          <p:cNvSpPr/>
          <p:nvPr/>
        </p:nvSpPr>
        <p:spPr>
          <a:xfrm>
            <a:off x="2857488" y="3072608"/>
            <a:ext cx="6072230" cy="1352614"/>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масло может применяться одним из следующих способов: ванна – из расчета 5-ти капель на полную ванну; массаж – смесью 10 мл. базисного масла, например, персикового, и 1-2 капель эфирного масла; аромалампа – смесью 50 мл. воды и 1-2 капель эфирного масла; в аромамедальоне – с 1-2 каплями эфирного масла.</a:t>
            </a:r>
            <a:endParaRPr lang="ru-RU" sz="14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odrez_ti\Downloads\IMG_1486.jpg"/>
          <p:cNvPicPr>
            <a:picLocks noChangeAspect="1" noChangeArrowheads="1"/>
          </p:cNvPicPr>
          <p:nvPr/>
        </p:nvPicPr>
        <p:blipFill>
          <a:blip r:embed="rId3" cstate="print"/>
          <a:srcRect/>
          <a:stretch>
            <a:fillRect/>
          </a:stretch>
        </p:blipFill>
        <p:spPr bwMode="auto">
          <a:xfrm>
            <a:off x="0" y="786592"/>
            <a:ext cx="4357686" cy="4518501"/>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6284309" cy="356508"/>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Масла для тела</a:t>
            </a:r>
          </a:p>
        </p:txBody>
      </p:sp>
      <p:sp>
        <p:nvSpPr>
          <p:cNvPr id="15" name="Прямоугольник 14"/>
          <p:cNvSpPr/>
          <p:nvPr/>
        </p:nvSpPr>
        <p:spPr>
          <a:xfrm>
            <a:off x="4357686" y="1286658"/>
            <a:ext cx="4429156" cy="1352614"/>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smtClean="0">
                <a:solidFill>
                  <a:schemeClr val="tx1"/>
                </a:solidFill>
                <a:latin typeface="Times New Roman" pitchFamily="18" charset="0"/>
                <a:cs typeface="Times New Roman" pitchFamily="18" charset="0"/>
              </a:rPr>
              <a:t>Масла для тела</a:t>
            </a:r>
            <a:r>
              <a:rPr lang="ru-RU" sz="1400" dirty="0" smtClean="0">
                <a:solidFill>
                  <a:schemeClr val="tx1"/>
                </a:solidFill>
                <a:latin typeface="Times New Roman" pitchFamily="18" charset="0"/>
                <a:cs typeface="Times New Roman" pitchFamily="18" charset="0"/>
              </a:rPr>
              <a:t> предназначены для ежедневного ухода за кожей тела. Масла увлажняют и разглаживают кожу, повышают ее упругость и эластичность. Легко наносятся и быстро впитываются, не оставляя на коже жирного следа.</a:t>
            </a: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pic>
        <p:nvPicPr>
          <p:cNvPr id="1027" name="Picture 3" descr="P:\Full share\ДЕПАРТАМЕНТ МАРКЕТИНГА\Дизайнер\картинки Aromacosmetics\Для сухой кожи.jpg"/>
          <p:cNvPicPr>
            <a:picLocks noChangeAspect="1" noChangeArrowheads="1"/>
          </p:cNvPicPr>
          <p:nvPr/>
        </p:nvPicPr>
        <p:blipFill>
          <a:blip r:embed="rId4" cstate="print"/>
          <a:srcRect/>
          <a:stretch>
            <a:fillRect/>
          </a:stretch>
        </p:blipFill>
        <p:spPr bwMode="auto">
          <a:xfrm>
            <a:off x="7072330" y="3221773"/>
            <a:ext cx="1571636" cy="1851099"/>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3443018"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Масла для тела: Масло для груди</a:t>
            </a:r>
          </a:p>
        </p:txBody>
      </p:sp>
      <p:pic>
        <p:nvPicPr>
          <p:cNvPr id="13" name="Picture 2" descr="P:\Full share\ДЕПАРТАМЕНТ МАРКЕТИНГА\1ФОТОГРАФИИИ ПРОДУКТОВ\galenopharm_9975_web.jpg"/>
          <p:cNvPicPr>
            <a:picLocks noChangeAspect="1" noChangeArrowheads="1"/>
          </p:cNvPicPr>
          <p:nvPr/>
        </p:nvPicPr>
        <p:blipFill>
          <a:blip r:embed="rId3" cstate="print"/>
          <a:srcRect/>
          <a:stretch>
            <a:fillRect/>
          </a:stretch>
        </p:blipFill>
        <p:spPr bwMode="auto">
          <a:xfrm>
            <a:off x="285720" y="929468"/>
            <a:ext cx="2714644" cy="4046282"/>
          </a:xfrm>
          <a:prstGeom prst="rect">
            <a:avLst/>
          </a:prstGeom>
          <a:noFill/>
        </p:spPr>
      </p:pic>
      <p:sp>
        <p:nvSpPr>
          <p:cNvPr id="17" name="Прямоугольник 16"/>
          <p:cNvSpPr/>
          <p:nvPr/>
        </p:nvSpPr>
        <p:spPr>
          <a:xfrm>
            <a:off x="3214678" y="1000906"/>
            <a:ext cx="5572164" cy="4027064"/>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Масло для груди серии «</a:t>
            </a:r>
            <a:r>
              <a:rPr lang="en-US" sz="1400" dirty="0" smtClean="0">
                <a:solidFill>
                  <a:schemeClr val="tx1"/>
                </a:solidFill>
                <a:latin typeface="Times New Roman" pitchFamily="18" charset="0"/>
                <a:cs typeface="Times New Roman" pitchFamily="18" charset="0"/>
              </a:rPr>
              <a:t>AROMACOSMETICS» </a:t>
            </a:r>
            <a:r>
              <a:rPr lang="ru-RU" sz="1400" dirty="0" smtClean="0">
                <a:solidFill>
                  <a:schemeClr val="tx1"/>
                </a:solidFill>
                <a:latin typeface="Times New Roman" pitchFamily="18" charset="0"/>
                <a:cs typeface="Times New Roman" pitchFamily="18" charset="0"/>
              </a:rPr>
              <a:t> предназначено для повышения упругости и эластичности кожи груди. Обладает подтягивающим эффектом, заметно улучшает внешний вид и форму, питает, тонизирует и замедляет процессы возрастных изменений. Может быть рекомендовано для восстановления кожи груди по окончании периода кормления.</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cs typeface="Times New Roman" pitchFamily="18" charset="0"/>
              </a:rPr>
              <a:t>масло </a:t>
            </a:r>
            <a:r>
              <a:rPr lang="ru-RU" sz="1400" dirty="0" err="1" smtClean="0">
                <a:solidFill>
                  <a:schemeClr val="tx1"/>
                </a:solidFill>
                <a:latin typeface="Times New Roman" pitchFamily="18" charset="0"/>
                <a:cs typeface="Times New Roman" pitchFamily="18" charset="0"/>
              </a:rPr>
              <a:t>макадамии</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масло</a:t>
            </a:r>
            <a:r>
              <a:rPr lang="ru-RU" sz="1400" dirty="0" smtClean="0">
                <a:solidFill>
                  <a:schemeClr val="tx1"/>
                </a:solidFill>
                <a:latin typeface="Times New Roman" pitchFamily="18" charset="0"/>
                <a:cs typeface="Times New Roman" pitchFamily="18" charset="0"/>
              </a:rPr>
              <a:t> зародышей пшеницы, масло миндальное, масло </a:t>
            </a:r>
            <a:r>
              <a:rPr lang="ru-RU" sz="1400" dirty="0" err="1" smtClean="0">
                <a:solidFill>
                  <a:schemeClr val="tx1"/>
                </a:solidFill>
                <a:latin typeface="Times New Roman" pitchFamily="18" charset="0"/>
                <a:cs typeface="Times New Roman" pitchFamily="18" charset="0"/>
              </a:rPr>
              <a:t>жожоба</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масло</a:t>
            </a:r>
            <a:r>
              <a:rPr lang="ru-RU" sz="1400" dirty="0" smtClean="0">
                <a:solidFill>
                  <a:schemeClr val="tx1"/>
                </a:solidFill>
                <a:latin typeface="Times New Roman" pitchFamily="18" charset="0"/>
                <a:cs typeface="Times New Roman" pitchFamily="18" charset="0"/>
              </a:rPr>
              <a:t> виноградное, эфирные масла апельсина, грейпфрута, шалфея, хмеля, </a:t>
            </a:r>
            <a:r>
              <a:rPr lang="ru-RU" sz="1400" dirty="0" err="1" smtClean="0">
                <a:solidFill>
                  <a:schemeClr val="tx1"/>
                </a:solidFill>
                <a:latin typeface="Times New Roman" pitchFamily="18" charset="0"/>
                <a:cs typeface="Times New Roman" pitchFamily="18" charset="0"/>
              </a:rPr>
              <a:t>иланг-иланга</a:t>
            </a:r>
            <a:r>
              <a:rPr lang="ru-RU" sz="1400" dirty="0" smtClean="0">
                <a:solidFill>
                  <a:schemeClr val="tx1"/>
                </a:solidFill>
                <a:latin typeface="Times New Roman" pitchFamily="18" charset="0"/>
                <a:cs typeface="Times New Roman" pitchFamily="18" charset="0"/>
              </a:rPr>
              <a:t>, токоферола ацетат, экстракты хвоща и капусты.</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небольшое количество масла нанести  на грудь, массировать легкими круговыми движениями по направлению от основания груди к соску – для нижних долей и по направлению от соска к основанию груди – для верхних долей. Для достижения наилучшего результата рекомендуется ежедневное применение.</a:t>
            </a: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4864497"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Масла для тела: Масло для шеи и зоны декольте</a:t>
            </a:r>
          </a:p>
        </p:txBody>
      </p:sp>
      <p:sp>
        <p:nvSpPr>
          <p:cNvPr id="19" name="Прямоугольник 18"/>
          <p:cNvSpPr/>
          <p:nvPr/>
        </p:nvSpPr>
        <p:spPr>
          <a:xfrm>
            <a:off x="3286116" y="929468"/>
            <a:ext cx="5500726" cy="4027064"/>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Масло для шеи и зоны декольте  серии «</a:t>
            </a:r>
            <a:r>
              <a:rPr lang="en-US" sz="1400" dirty="0" smtClean="0">
                <a:solidFill>
                  <a:schemeClr val="tx1"/>
                </a:solidFill>
                <a:latin typeface="Times New Roman" pitchFamily="18" charset="0"/>
                <a:cs typeface="Times New Roman" pitchFamily="18" charset="0"/>
              </a:rPr>
              <a:t>AROMACOSMETICS» </a:t>
            </a:r>
            <a:r>
              <a:rPr lang="ru-RU" sz="1400" dirty="0" smtClean="0">
                <a:solidFill>
                  <a:schemeClr val="tx1"/>
                </a:solidFill>
                <a:latin typeface="Times New Roman" pitchFamily="18" charset="0"/>
                <a:cs typeface="Times New Roman" pitchFamily="18" charset="0"/>
              </a:rPr>
              <a:t> предназначено  для ухода за тонкой и чувствительной кожей шеи и зоны декольте. Увлажняет, разглаживает, повышает упругость и эластичность, предупреждает процессы преждевременного старения. Обладает подтягивающим эффектом, заметно улучшает внешний вид кожи, предохраняет от высыхания и обветривания. Рекомендуется так же в качестве массажного масла для этой области.</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cs typeface="Times New Roman" pitchFamily="18" charset="0"/>
              </a:rPr>
              <a:t>масло лесного ореха, масло зародышей пшеницы, масло миндальное, масло </a:t>
            </a:r>
            <a:r>
              <a:rPr lang="ru-RU" sz="1400" dirty="0" err="1" smtClean="0">
                <a:solidFill>
                  <a:schemeClr val="tx1"/>
                </a:solidFill>
                <a:latin typeface="Times New Roman" pitchFamily="18" charset="0"/>
                <a:cs typeface="Times New Roman" pitchFamily="18" charset="0"/>
              </a:rPr>
              <a:t>жожоба</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масло</a:t>
            </a:r>
            <a:r>
              <a:rPr lang="ru-RU" sz="1400" dirty="0" smtClean="0">
                <a:solidFill>
                  <a:schemeClr val="tx1"/>
                </a:solidFill>
                <a:latin typeface="Times New Roman" pitchFamily="18" charset="0"/>
                <a:cs typeface="Times New Roman" pitchFamily="18" charset="0"/>
              </a:rPr>
              <a:t> абрикосовое, эфирные масла апельсина, грейпфрута, лимона, </a:t>
            </a:r>
            <a:r>
              <a:rPr lang="ru-RU" sz="1400" dirty="0" err="1" smtClean="0">
                <a:solidFill>
                  <a:schemeClr val="tx1"/>
                </a:solidFill>
                <a:latin typeface="Times New Roman" pitchFamily="18" charset="0"/>
                <a:cs typeface="Times New Roman" pitchFamily="18" charset="0"/>
              </a:rPr>
              <a:t>иланг-иланга</a:t>
            </a:r>
            <a:r>
              <a:rPr lang="ru-RU" sz="1400" dirty="0" smtClean="0">
                <a:solidFill>
                  <a:schemeClr val="tx1"/>
                </a:solidFill>
                <a:latin typeface="Times New Roman" pitchFamily="18" charset="0"/>
                <a:cs typeface="Times New Roman" pitchFamily="18" charset="0"/>
              </a:rPr>
              <a:t>, розового дерева, токоферола ацетат, экстракты розы и зеленого чая.</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небольшое количество масла нанести на ладонь, массировать легкими круговыми движениями по направлению снизу вверх и от центра к плечам. Для достижения наилучшего результата рекомендуется ежедневное применение.</a:t>
            </a:r>
          </a:p>
        </p:txBody>
      </p:sp>
      <p:pic>
        <p:nvPicPr>
          <p:cNvPr id="40962" name="Picture 2" descr="http://www.galenopharm.ru/upload/medialibrary/917/917913da1978e28192a391a771319cae.png"/>
          <p:cNvPicPr>
            <a:picLocks noChangeAspect="1" noChangeArrowheads="1"/>
          </p:cNvPicPr>
          <p:nvPr/>
        </p:nvPicPr>
        <p:blipFill>
          <a:blip r:embed="rId3" cstate="print"/>
          <a:srcRect/>
          <a:stretch>
            <a:fillRect/>
          </a:stretch>
        </p:blipFill>
        <p:spPr bwMode="auto">
          <a:xfrm>
            <a:off x="214282" y="929468"/>
            <a:ext cx="2857500" cy="4019550"/>
          </a:xfrm>
          <a:prstGeom prst="rect">
            <a:avLst/>
          </a:prstGeom>
          <a:noFill/>
        </p:spPr>
      </p:pic>
      <p:sp>
        <p:nvSpPr>
          <p:cNvPr id="10" name="Прямоугольник 9"/>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3537210"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Масла для тела: Масло дренажное</a:t>
            </a:r>
            <a:endParaRPr lang="ru-RU" dirty="0" smtClean="0"/>
          </a:p>
        </p:txBody>
      </p:sp>
      <p:pic>
        <p:nvPicPr>
          <p:cNvPr id="13" name="Picture 3" descr="P:\Full share\ДЕПАРТАМЕНТ МАРКЕТИНГА\1ФОТОГРАФИИИ ПРОДУКТОВ\drenaj2.jpg"/>
          <p:cNvPicPr>
            <a:picLocks noChangeAspect="1" noChangeArrowheads="1"/>
          </p:cNvPicPr>
          <p:nvPr/>
        </p:nvPicPr>
        <p:blipFill>
          <a:blip r:embed="rId3" cstate="print"/>
          <a:srcRect/>
          <a:stretch>
            <a:fillRect/>
          </a:stretch>
        </p:blipFill>
        <p:spPr bwMode="auto">
          <a:xfrm>
            <a:off x="142844" y="786592"/>
            <a:ext cx="2714644" cy="3703470"/>
          </a:xfrm>
          <a:prstGeom prst="rect">
            <a:avLst/>
          </a:prstGeom>
          <a:noFill/>
        </p:spPr>
      </p:pic>
      <p:sp>
        <p:nvSpPr>
          <p:cNvPr id="15" name="Прямоугольник 14"/>
          <p:cNvSpPr/>
          <p:nvPr/>
        </p:nvSpPr>
        <p:spPr>
          <a:xfrm>
            <a:off x="2786050" y="786592"/>
            <a:ext cx="6072230" cy="4335226"/>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Вследствие нарушения свободного оттока  жидкости из кожи, например при целлюлите, может наблюдаться отечность,  снижение эластичности, изменение цвета и температуры кожи.  Застойные явления ведут к дефициту кислорода и питательных веществ в коже, что, в свою очередь, способствует дальнейшему развитию </a:t>
            </a:r>
            <a:r>
              <a:rPr lang="ru-RU" sz="1400" dirty="0" err="1" smtClean="0">
                <a:solidFill>
                  <a:schemeClr val="tx1"/>
                </a:solidFill>
                <a:latin typeface="Times New Roman" pitchFamily="18" charset="0"/>
                <a:cs typeface="Times New Roman" pitchFamily="18" charset="0"/>
              </a:rPr>
              <a:t>целлюлита</a:t>
            </a:r>
            <a:r>
              <a:rPr lang="ru-RU" sz="1400" dirty="0" smtClean="0">
                <a:solidFill>
                  <a:schemeClr val="tx1"/>
                </a:solidFill>
                <a:latin typeface="Times New Roman" pitchFamily="18" charset="0"/>
                <a:cs typeface="Times New Roman" pitchFamily="18" charset="0"/>
              </a:rPr>
              <a:t>.</a:t>
            </a:r>
          </a:p>
          <a:p>
            <a:pPr algn="just">
              <a:spcAft>
                <a:spcPts val="600"/>
              </a:spcAft>
            </a:pPr>
            <a:r>
              <a:rPr lang="ru-RU" sz="1400" dirty="0" smtClean="0">
                <a:solidFill>
                  <a:schemeClr val="tx1"/>
                </a:solidFill>
                <a:latin typeface="Times New Roman" pitchFamily="18" charset="0"/>
                <a:cs typeface="Times New Roman" pitchFamily="18" charset="0"/>
              </a:rPr>
              <a:t>Масло дренажное  серии «</a:t>
            </a:r>
            <a:r>
              <a:rPr lang="en-US" sz="1400" dirty="0" smtClean="0">
                <a:solidFill>
                  <a:schemeClr val="tx1"/>
                </a:solidFill>
                <a:latin typeface="Times New Roman" pitchFamily="18" charset="0"/>
                <a:cs typeface="Times New Roman" pitchFamily="18" charset="0"/>
              </a:rPr>
              <a:t>AROMACOSMETICS» </a:t>
            </a:r>
            <a:r>
              <a:rPr lang="ru-RU" sz="1400" dirty="0" smtClean="0">
                <a:solidFill>
                  <a:schemeClr val="tx1"/>
                </a:solidFill>
                <a:latin typeface="Times New Roman" pitchFamily="18" charset="0"/>
                <a:cs typeface="Times New Roman" pitchFamily="18" charset="0"/>
              </a:rPr>
              <a:t> улучшает дренаж жидкости в кожных покровах, обладает подтягивающим и тонизирующим действием, восстанавливает упругость и эластичность кожи, способствует коррекции контура фигуры, придает силуэту подтянутость и стройность.</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a:t>
            </a:r>
            <a:r>
              <a:rPr lang="ru-RU" sz="1400" dirty="0" smtClean="0">
                <a:solidFill>
                  <a:schemeClr val="tx1"/>
                </a:solidFill>
                <a:latin typeface="Times New Roman" pitchFamily="18" charset="0"/>
                <a:cs typeface="Times New Roman" pitchFamily="18" charset="0"/>
              </a:rPr>
              <a:t> масло </a:t>
            </a:r>
            <a:r>
              <a:rPr lang="ru-RU" sz="1400" dirty="0" err="1" smtClean="0">
                <a:solidFill>
                  <a:schemeClr val="tx1"/>
                </a:solidFill>
                <a:latin typeface="Times New Roman" pitchFamily="18" charset="0"/>
                <a:cs typeface="Times New Roman" pitchFamily="18" charset="0"/>
              </a:rPr>
              <a:t>жожоба</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масло</a:t>
            </a:r>
            <a:r>
              <a:rPr lang="ru-RU" sz="1400" dirty="0" smtClean="0">
                <a:solidFill>
                  <a:schemeClr val="tx1"/>
                </a:solidFill>
                <a:latin typeface="Times New Roman" pitchFamily="18" charset="0"/>
                <a:cs typeface="Times New Roman" pitchFamily="18" charset="0"/>
              </a:rPr>
              <a:t> виноградной косточки, эфирные масла апельсина, грейпфрута, лимона, лаванды, кедра, имбиря, гвоздичного дерева, мяты, токоферола ацетат, экстракты фукуса и розмарина.</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небольшое количество масла нанести на ладонь, массировать круговыми  движениями, </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начиная с голени и постепенно передвигаясь вверх к области живота</a:t>
            </a:r>
            <a:r>
              <a:rPr lang="ru-RU" sz="1400" dirty="0" smtClean="0">
                <a:solidFill>
                  <a:schemeClr val="tx1"/>
                </a:solidFill>
                <a:latin typeface="Times New Roman" pitchFamily="18" charset="0"/>
                <a:cs typeface="Times New Roman" pitchFamily="18" charset="0"/>
              </a:rPr>
              <a:t>. Для достижения наилучшего результата рекомендуется регулярное применение.</a:t>
            </a: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690235"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Масла для тела: Масло массажное для нормальной кожи</a:t>
            </a:r>
            <a:endParaRPr lang="ru-RU" dirty="0">
              <a:solidFill>
                <a:schemeClr val="tx1"/>
              </a:solidFill>
              <a:latin typeface="Times New Roman" pitchFamily="18" charset="0"/>
              <a:cs typeface="Times New Roman" pitchFamily="18" charset="0"/>
            </a:endParaRPr>
          </a:p>
        </p:txBody>
      </p:sp>
      <p:pic>
        <p:nvPicPr>
          <p:cNvPr id="14" name="Picture 2" descr="P:\Full share\ДЕПАРТАМЕНТ МАРКЕТИНГА\1ФОТОГРАФИИИ ПРОДУКТОВ\galenopharm_9949_web.jpg"/>
          <p:cNvPicPr>
            <a:picLocks noChangeAspect="1" noChangeArrowheads="1"/>
          </p:cNvPicPr>
          <p:nvPr/>
        </p:nvPicPr>
        <p:blipFill>
          <a:blip r:embed="rId3" cstate="print"/>
          <a:srcRect/>
          <a:stretch>
            <a:fillRect/>
          </a:stretch>
        </p:blipFill>
        <p:spPr bwMode="auto">
          <a:xfrm>
            <a:off x="214282" y="1000905"/>
            <a:ext cx="2643206" cy="3738457"/>
          </a:xfrm>
          <a:prstGeom prst="rect">
            <a:avLst/>
          </a:prstGeom>
          <a:noFill/>
        </p:spPr>
      </p:pic>
      <p:sp>
        <p:nvSpPr>
          <p:cNvPr id="19" name="Прямоугольник 18"/>
          <p:cNvSpPr/>
          <p:nvPr/>
        </p:nvSpPr>
        <p:spPr>
          <a:xfrm>
            <a:off x="2928926" y="929468"/>
            <a:ext cx="5929354" cy="4279120"/>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Масло массажное для нормальной кожи серии «</a:t>
            </a:r>
            <a:r>
              <a:rPr lang="en-US" sz="1400" dirty="0" smtClean="0">
                <a:solidFill>
                  <a:schemeClr val="tx1"/>
                </a:solidFill>
                <a:latin typeface="Times New Roman" pitchFamily="18" charset="0"/>
                <a:cs typeface="Times New Roman" pitchFamily="18" charset="0"/>
              </a:rPr>
              <a:t>AROMACOSMETICS» </a:t>
            </a:r>
            <a:r>
              <a:rPr lang="ru-RU" sz="1400" dirty="0" smtClean="0">
                <a:solidFill>
                  <a:schemeClr val="tx1"/>
                </a:solidFill>
                <a:latin typeface="Times New Roman" pitchFamily="18" charset="0"/>
                <a:cs typeface="Times New Roman" pitchFamily="18" charset="0"/>
              </a:rPr>
              <a:t> предназначено для проведения массажа различных областей тела. Идеально подобранный комплекс эфирных масел оказывает благоприятное влияние на состояние кожи, дополнительно увлажняет, повышает тонус и эластичность. Комплекс базисных масел в сочетании с витамином Е насыщают кожу полезными веществами, питают, стимулируют клеточное дыхание и защищают клетки от действия неблагоприятных факторов внешней среды.</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cs typeface="Times New Roman" pitchFamily="18" charset="0"/>
              </a:rPr>
              <a:t>масло </a:t>
            </a:r>
            <a:r>
              <a:rPr lang="ru-RU" sz="1400" dirty="0" err="1" smtClean="0">
                <a:solidFill>
                  <a:schemeClr val="tx1"/>
                </a:solidFill>
                <a:latin typeface="Times New Roman" pitchFamily="18" charset="0"/>
                <a:cs typeface="Times New Roman" pitchFamily="18" charset="0"/>
              </a:rPr>
              <a:t>жожоба</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масло</a:t>
            </a:r>
            <a:r>
              <a:rPr lang="ru-RU" sz="1400" dirty="0" smtClean="0">
                <a:solidFill>
                  <a:schemeClr val="tx1"/>
                </a:solidFill>
                <a:latin typeface="Times New Roman" pitchFamily="18" charset="0"/>
                <a:cs typeface="Times New Roman" pitchFamily="18" charset="0"/>
              </a:rPr>
              <a:t> абрикосовое, масло эфирное  розового дерева,  масло эфирное  апельсина, эфирное масло пачули, токоферола ацетат.</a:t>
            </a:r>
            <a:r>
              <a:rPr lang="ru-RU" sz="1400" dirty="0" smtClean="0">
                <a:solidFill>
                  <a:srgbClr val="FF0000"/>
                </a:solidFill>
                <a:latin typeface="Times New Roman" pitchFamily="18" charset="0"/>
                <a:cs typeface="Times New Roman" pitchFamily="18" charset="0"/>
              </a:rPr>
              <a:t> </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небольшое количество масла нанести на ладонь, массировать круговыми движениями </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по направлению от стоп к животу и от кистей рук к плечам, при массаже области живота – круговыми движениями по часовой стрелке. </a:t>
            </a:r>
            <a:r>
              <a:rPr lang="ru-RU" sz="1400" dirty="0" smtClean="0">
                <a:solidFill>
                  <a:schemeClr val="tx1"/>
                </a:solidFill>
                <a:latin typeface="Times New Roman" pitchFamily="18" charset="0"/>
                <a:cs typeface="Times New Roman" pitchFamily="18" charset="0"/>
              </a:rPr>
              <a:t>Для достижения наилучшего результата рекомендуется регулярное применение.</a:t>
            </a:r>
            <a:endParaRPr lang="ru-RU" sz="1400" dirty="0" smtClean="0">
              <a:solidFill>
                <a:srgbClr val="FF0000"/>
              </a:solidFill>
              <a:latin typeface="Times New Roman" pitchFamily="18" charset="0"/>
              <a:cs typeface="Times New Roman" pitchFamily="18" charset="0"/>
            </a:endParaRP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15088"/>
            <a:ext cx="4000496" cy="361253"/>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
        <p:nvSpPr>
          <p:cNvPr id="12" name="Прямоугольник 11"/>
          <p:cNvSpPr/>
          <p:nvPr/>
        </p:nvSpPr>
        <p:spPr>
          <a:xfrm>
            <a:off x="2786050" y="715154"/>
            <a:ext cx="6215106" cy="4644541"/>
          </a:xfrm>
          <a:prstGeom prst="rect">
            <a:avLst/>
          </a:prstGeom>
        </p:spPr>
        <p:txBody>
          <a:bodyPr wrap="square">
            <a:spAutoFit/>
          </a:bodyPr>
          <a:lstStyle/>
          <a:p>
            <a:pPr algn="just">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Серия «</a:t>
            </a:r>
            <a:r>
              <a:rPr lang="en-US" b="1" dirty="0" smtClean="0">
                <a:solidFill>
                  <a:schemeClr val="tx1"/>
                </a:solidFill>
                <a:latin typeface="Times New Roman" pitchFamily="18" charset="0"/>
                <a:cs typeface="Times New Roman" pitchFamily="18" charset="0"/>
              </a:rPr>
              <a:t>AROMACOSMETICS</a:t>
            </a:r>
            <a:r>
              <a:rPr lang="ru-RU" b="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 100% натуральные эфирные и базисные масла, а также косметическая продукция на их основе: масла для тела, кремы для рук и ног, </a:t>
            </a:r>
            <a:r>
              <a:rPr lang="ru-RU" dirty="0" err="1" smtClean="0">
                <a:solidFill>
                  <a:schemeClr val="tx1"/>
                </a:solidFill>
                <a:latin typeface="Times New Roman" pitchFamily="18" charset="0"/>
                <a:cs typeface="Times New Roman" pitchFamily="18" charset="0"/>
              </a:rPr>
              <a:t>антицеллюлитные</a:t>
            </a:r>
            <a:r>
              <a:rPr lang="ru-RU" dirty="0" smtClean="0">
                <a:solidFill>
                  <a:schemeClr val="tx1"/>
                </a:solidFill>
                <a:latin typeface="Times New Roman" pitchFamily="18" charset="0"/>
                <a:cs typeface="Times New Roman" pitchFamily="18" charset="0"/>
              </a:rPr>
              <a:t> средства, </a:t>
            </a:r>
            <a:r>
              <a:rPr lang="ru-RU" dirty="0" smtClean="0">
                <a:solidFill>
                  <a:schemeClr val="tx1"/>
                </a:solidFill>
                <a:latin typeface="Times New Roman" pitchFamily="18" charset="0"/>
                <a:cs typeface="Times New Roman" pitchFamily="18" charset="0"/>
              </a:rPr>
              <a:t>средства по уходу за волосами.</a:t>
            </a:r>
            <a:endParaRPr lang="ru-RU" dirty="0" smtClean="0">
              <a:solidFill>
                <a:schemeClr val="tx1"/>
              </a:solidFill>
              <a:latin typeface="Times New Roman" pitchFamily="18" charset="0"/>
              <a:cs typeface="Times New Roman" pitchFamily="18" charset="0"/>
            </a:endParaRPr>
          </a:p>
          <a:p>
            <a:pPr algn="just">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Основу продуктов серии «</a:t>
            </a:r>
            <a:r>
              <a:rPr lang="en-US" dirty="0" smtClean="0">
                <a:solidFill>
                  <a:schemeClr val="tx1"/>
                </a:solidFill>
                <a:latin typeface="Times New Roman" pitchFamily="18" charset="0"/>
                <a:cs typeface="Times New Roman" pitchFamily="18" charset="0"/>
              </a:rPr>
              <a:t>AROMACOSMETICS</a:t>
            </a:r>
            <a:r>
              <a:rPr lang="ru-RU" dirty="0" smtClean="0">
                <a:solidFill>
                  <a:schemeClr val="tx1"/>
                </a:solidFill>
                <a:latin typeface="Times New Roman" pitchFamily="18" charset="0"/>
                <a:cs typeface="Times New Roman" pitchFamily="18" charset="0"/>
              </a:rPr>
              <a:t>» составляют  масла, получаемые из растительных материалов: цветов, листьев, корней, плодов и семян только теми методами, которые способствуют максимально полному сохранению всех полезных компонентов. </a:t>
            </a:r>
          </a:p>
          <a:p>
            <a:pPr algn="just">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В производстве нашей косметической продукции используются только  те компоненты, безопасность и эффективность которых подтверждена. Производственное оборудование и применяемые упаковочные материалы соответствуют самым высоким стандартам качества.</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Вся косметическая продукция изготовлена в соответствии                          со стандартами качества фармацевтического производства.</a:t>
            </a:r>
          </a:p>
        </p:txBody>
      </p:sp>
      <p:pic>
        <p:nvPicPr>
          <p:cNvPr id="24577" name="Picture 1" descr="P:\Full share\ДЕПАРТАМЕНТ МАРКЕТИНГА\Knyazev Y\фото\для арома.jpg"/>
          <p:cNvPicPr>
            <a:picLocks noChangeAspect="1" noChangeArrowheads="1"/>
          </p:cNvPicPr>
          <p:nvPr/>
        </p:nvPicPr>
        <p:blipFill>
          <a:blip r:embed="rId3" cstate="print"/>
          <a:srcRect/>
          <a:stretch>
            <a:fillRect/>
          </a:stretch>
        </p:blipFill>
        <p:spPr bwMode="auto">
          <a:xfrm>
            <a:off x="285720" y="858030"/>
            <a:ext cx="2500330" cy="4358492"/>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058845"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Масла для тела: Масло массажное для сухой кожи</a:t>
            </a:r>
            <a:endParaRPr lang="ru-RU" dirty="0">
              <a:solidFill>
                <a:schemeClr val="tx1"/>
              </a:solidFill>
              <a:latin typeface="Times New Roman" pitchFamily="18" charset="0"/>
              <a:cs typeface="Times New Roman" pitchFamily="18" charset="0"/>
            </a:endParaRPr>
          </a:p>
        </p:txBody>
      </p:sp>
      <p:pic>
        <p:nvPicPr>
          <p:cNvPr id="13" name="Picture 2" descr="P:\Full share\ДЕПАРТАМЕНТ МАРКЕТИНГА\1ФОТОГРАФИИИ ПРОДУКТОВ\galenopharm_9962_web.jpg"/>
          <p:cNvPicPr>
            <a:picLocks noChangeAspect="1" noChangeArrowheads="1"/>
          </p:cNvPicPr>
          <p:nvPr/>
        </p:nvPicPr>
        <p:blipFill>
          <a:blip r:embed="rId3" cstate="print"/>
          <a:srcRect/>
          <a:stretch>
            <a:fillRect/>
          </a:stretch>
        </p:blipFill>
        <p:spPr bwMode="auto">
          <a:xfrm>
            <a:off x="285720" y="1000906"/>
            <a:ext cx="2428892" cy="3712217"/>
          </a:xfrm>
          <a:prstGeom prst="rect">
            <a:avLst/>
          </a:prstGeom>
          <a:noFill/>
        </p:spPr>
      </p:pic>
      <p:sp>
        <p:nvSpPr>
          <p:cNvPr id="15" name="Прямоугольник 14"/>
          <p:cNvSpPr/>
          <p:nvPr/>
        </p:nvSpPr>
        <p:spPr>
          <a:xfrm>
            <a:off x="3071802" y="858030"/>
            <a:ext cx="5643602" cy="4531177"/>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Масло массажное для сухой кожи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представляет собой тщательно составленную композицию на основе натуральных базисных и эфирных масел и предназначено для массажа и ежедневного ухода за сухой кожей лица и тела. Комплекс жирных и ароматических масел поддерживает баланс влажности, обеспечивая длительное увлажнение, тонизирует, способствует повышению упругости и эластичности кожи. Массаж способствует более активному проникновению натуральных компонентов в глубокие слои кожи и оказывает общее положительное влияние на ее состояние.</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a:t>
            </a:r>
            <a:r>
              <a:rPr lang="ru-RU" sz="1400" dirty="0" smtClean="0">
                <a:solidFill>
                  <a:schemeClr val="tx1"/>
                </a:solidFill>
                <a:latin typeface="Times New Roman" pitchFamily="18" charset="0"/>
                <a:cs typeface="Times New Roman" pitchFamily="18" charset="0"/>
              </a:rPr>
              <a:t> масло </a:t>
            </a:r>
            <a:r>
              <a:rPr lang="ru-RU" sz="1400" dirty="0" err="1" smtClean="0">
                <a:solidFill>
                  <a:schemeClr val="tx1"/>
                </a:solidFill>
                <a:latin typeface="Times New Roman" pitchFamily="18" charset="0"/>
                <a:cs typeface="Times New Roman" pitchFamily="18" charset="0"/>
              </a:rPr>
              <a:t>жожоба</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масло</a:t>
            </a:r>
            <a:r>
              <a:rPr lang="ru-RU" sz="1400" dirty="0" smtClean="0">
                <a:solidFill>
                  <a:schemeClr val="tx1"/>
                </a:solidFill>
                <a:latin typeface="Times New Roman" pitchFamily="18" charset="0"/>
                <a:cs typeface="Times New Roman" pitchFamily="18" charset="0"/>
              </a:rPr>
              <a:t> миндальное, масло эфирное </a:t>
            </a:r>
            <a:r>
              <a:rPr lang="ru-RU" sz="1400" dirty="0" err="1" smtClean="0">
                <a:solidFill>
                  <a:schemeClr val="tx1"/>
                </a:solidFill>
                <a:latin typeface="Times New Roman" pitchFamily="18" charset="0"/>
                <a:cs typeface="Times New Roman" pitchFamily="18" charset="0"/>
              </a:rPr>
              <a:t>нероли</a:t>
            </a:r>
            <a:r>
              <a:rPr lang="ru-RU" sz="1400" dirty="0" smtClean="0">
                <a:solidFill>
                  <a:schemeClr val="tx1"/>
                </a:solidFill>
                <a:latin typeface="Times New Roman" pitchFamily="18" charset="0"/>
                <a:cs typeface="Times New Roman" pitchFamily="18" charset="0"/>
              </a:rPr>
              <a:t>, масло эфирное апельсина, масло эфирное герани, токоферола ацетат.</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небольшое количество масла нанести на ладонь., массировать круговыми движениями </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по направлению от стоп к животу и от кистей рук к плечам, при массаже области живота – круговыми движениями по часовой стрелке. </a:t>
            </a:r>
            <a:r>
              <a:rPr lang="ru-RU" sz="1400" dirty="0" smtClean="0">
                <a:solidFill>
                  <a:schemeClr val="tx1"/>
                </a:solidFill>
                <a:latin typeface="Times New Roman" pitchFamily="18" charset="0"/>
                <a:cs typeface="Times New Roman" pitchFamily="18" charset="0"/>
              </a:rPr>
              <a:t>Для достижения наилучшего результата рекомендуется регулярное применение.</a:t>
            </a: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galenopharm.ru/upload/medialibrary/415/4153db92e73044f7121e888564df98a5.png"/>
          <p:cNvPicPr>
            <a:picLocks noChangeAspect="1" noChangeArrowheads="1"/>
          </p:cNvPicPr>
          <p:nvPr/>
        </p:nvPicPr>
        <p:blipFill>
          <a:blip r:embed="rId3" cstate="print"/>
          <a:srcRect/>
          <a:stretch>
            <a:fillRect/>
          </a:stretch>
        </p:blipFill>
        <p:spPr bwMode="auto">
          <a:xfrm>
            <a:off x="142843" y="929468"/>
            <a:ext cx="2929861" cy="3857652"/>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535899"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Масла для тела: Масло профилактическое от растяжек</a:t>
            </a:r>
            <a:endParaRPr lang="ru-RU" dirty="0">
              <a:solidFill>
                <a:schemeClr val="tx1"/>
              </a:solidFill>
              <a:latin typeface="Times New Roman" pitchFamily="18" charset="0"/>
              <a:cs typeface="Times New Roman" pitchFamily="18" charset="0"/>
            </a:endParaRPr>
          </a:p>
        </p:txBody>
      </p:sp>
      <p:sp>
        <p:nvSpPr>
          <p:cNvPr id="18" name="Прямоугольник 17"/>
          <p:cNvSpPr/>
          <p:nvPr/>
        </p:nvSpPr>
        <p:spPr>
          <a:xfrm>
            <a:off x="3071802" y="1072344"/>
            <a:ext cx="5643602" cy="3270895"/>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Масло профилактическое от растяжек серии «</a:t>
            </a:r>
            <a:r>
              <a:rPr lang="en-US" sz="1400" dirty="0" smtClean="0">
                <a:solidFill>
                  <a:schemeClr val="tx1"/>
                </a:solidFill>
                <a:latin typeface="Times New Roman" pitchFamily="18" charset="0"/>
                <a:cs typeface="Times New Roman" pitchFamily="18" charset="0"/>
              </a:rPr>
              <a:t>AROMACOSMETICS» </a:t>
            </a:r>
            <a:r>
              <a:rPr lang="ru-RU" sz="1400" dirty="0" smtClean="0">
                <a:solidFill>
                  <a:schemeClr val="tx1"/>
                </a:solidFill>
                <a:latin typeface="Times New Roman" pitchFamily="18" charset="0"/>
                <a:cs typeface="Times New Roman" pitchFamily="18" charset="0"/>
              </a:rPr>
              <a:t> предназначено для профилактики растяжек при быстрых изменениях в весе (во время беременности, в подростковом возрасте и т.д.). Входящие в состав компоненты питают, укрепляют и тонизируют кожу, способствуют увеличению эластичности и таким образом повышают устойчивость кожи к появлению растяжек.</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a:t>
            </a:r>
            <a:r>
              <a:rPr lang="ru-RU" sz="1400" dirty="0" smtClean="0">
                <a:solidFill>
                  <a:schemeClr val="tx1"/>
                </a:solidFill>
                <a:latin typeface="Times New Roman" pitchFamily="18" charset="0"/>
                <a:cs typeface="Times New Roman" pitchFamily="18" charset="0"/>
              </a:rPr>
              <a:t> масло лесного ореха, масло зародышей пшеницы, масло </a:t>
            </a:r>
            <a:r>
              <a:rPr lang="ru-RU" sz="1400" dirty="0" err="1" smtClean="0">
                <a:solidFill>
                  <a:schemeClr val="tx1"/>
                </a:solidFill>
                <a:latin typeface="Times New Roman" pitchFamily="18" charset="0"/>
                <a:cs typeface="Times New Roman" pitchFamily="18" charset="0"/>
              </a:rPr>
              <a:t>жожоба</a:t>
            </a:r>
            <a:r>
              <a:rPr lang="ru-RU" sz="1400" dirty="0" smtClean="0">
                <a:solidFill>
                  <a:schemeClr val="tx1"/>
                </a:solidFill>
                <a:latin typeface="Times New Roman" pitchFamily="18" charset="0"/>
                <a:cs typeface="Times New Roman" pitchFamily="18" charset="0"/>
              </a:rPr>
              <a:t>, экстракты хвоща, иглицы и манжетки, токоферола ацетат, масло эфирное розового дерева, масло эфирное мяты, масло эфирное </a:t>
            </a:r>
            <a:r>
              <a:rPr lang="ru-RU" sz="1400" dirty="0" err="1" smtClean="0">
                <a:solidFill>
                  <a:schemeClr val="tx1"/>
                </a:solidFill>
                <a:latin typeface="Times New Roman" pitchFamily="18" charset="0"/>
                <a:cs typeface="Times New Roman" pitchFamily="18" charset="0"/>
              </a:rPr>
              <a:t>лемонграсса</a:t>
            </a:r>
            <a:r>
              <a:rPr lang="ru-RU" sz="1400" dirty="0" smtClean="0">
                <a:solidFill>
                  <a:schemeClr val="tx1"/>
                </a:solidFill>
                <a:latin typeface="Times New Roman" pitchFamily="18" charset="0"/>
                <a:cs typeface="Times New Roman" pitchFamily="18" charset="0"/>
              </a:rPr>
              <a:t>.</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наносить легкими круговыми движениями на область живота, бедер, ягодиц 2 раза в день. </a:t>
            </a: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4707915"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Масла для тела: Масло увлажняющее для тела</a:t>
            </a:r>
            <a:endParaRPr lang="ru-RU" dirty="0">
              <a:solidFill>
                <a:schemeClr val="tx1"/>
              </a:solidFill>
              <a:latin typeface="Times New Roman" pitchFamily="18" charset="0"/>
              <a:cs typeface="Times New Roman" pitchFamily="18" charset="0"/>
            </a:endParaRPr>
          </a:p>
        </p:txBody>
      </p:sp>
      <p:sp>
        <p:nvSpPr>
          <p:cNvPr id="15" name="Прямоугольник 14"/>
          <p:cNvSpPr/>
          <p:nvPr/>
        </p:nvSpPr>
        <p:spPr>
          <a:xfrm>
            <a:off x="2571736" y="858030"/>
            <a:ext cx="6357982" cy="4531177"/>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Масло увлажняющее для тела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представляет собой тщательно составленную композицию на основе натуральных базисных и эфирных масел и предназначено для ежедневного ухода, питания и увлажнения кожи. Комплекс базисных и ароматических масел смягчает кожу, способствует сохранению ее естественной влаги. Нанесение масла на влажную кожу после принятия ванны или душа способствует лучшему увлажнению кожи. Повышает упругость, эластичность, тонизирует, уменьшает шелушение. Обладает регенерирующим, разглаживающим, антиоксидантным действиями. Препятствует преждевременному старению кожи.</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cs typeface="Times New Roman" pitchFamily="18" charset="0"/>
              </a:rPr>
              <a:t>масло </a:t>
            </a:r>
            <a:r>
              <a:rPr lang="ru-RU" sz="1400" dirty="0" err="1" smtClean="0">
                <a:solidFill>
                  <a:schemeClr val="tx1"/>
                </a:solidFill>
                <a:latin typeface="Times New Roman" pitchFamily="18" charset="0"/>
                <a:cs typeface="Times New Roman" pitchFamily="18" charset="0"/>
              </a:rPr>
              <a:t>жожоба</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масло</a:t>
            </a:r>
            <a:r>
              <a:rPr lang="ru-RU" sz="1400" dirty="0" smtClean="0">
                <a:solidFill>
                  <a:schemeClr val="tx1"/>
                </a:solidFill>
                <a:latin typeface="Times New Roman" pitchFamily="18" charset="0"/>
                <a:cs typeface="Times New Roman" pitchFamily="18" charset="0"/>
              </a:rPr>
              <a:t> миндальное, масло эфирное </a:t>
            </a:r>
            <a:r>
              <a:rPr lang="ru-RU" sz="1400" dirty="0" err="1" smtClean="0">
                <a:solidFill>
                  <a:schemeClr val="tx1"/>
                </a:solidFill>
                <a:latin typeface="Times New Roman" pitchFamily="18" charset="0"/>
                <a:cs typeface="Times New Roman" pitchFamily="18" charset="0"/>
              </a:rPr>
              <a:t>нероли</a:t>
            </a:r>
            <a:r>
              <a:rPr lang="ru-RU" sz="1400" dirty="0" smtClean="0">
                <a:solidFill>
                  <a:schemeClr val="tx1"/>
                </a:solidFill>
                <a:latin typeface="Times New Roman" pitchFamily="18" charset="0"/>
                <a:cs typeface="Times New Roman" pitchFamily="18" charset="0"/>
              </a:rPr>
              <a:t>,  масло эфирное апельсина, масло эфирное пачули, масло эфирное герани, токоферола ацетат.</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небольшое количество масла нанести на ладонь, массировать круговыми движениями </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по направлению от стоп к животу и от кистей рук к плечам, при массаже области живота – круговыми движениями по часовой стрелке. </a:t>
            </a:r>
            <a:r>
              <a:rPr lang="ru-RU" sz="1400" dirty="0" smtClean="0">
                <a:solidFill>
                  <a:schemeClr val="tx1"/>
                </a:solidFill>
                <a:latin typeface="Times New Roman" pitchFamily="18" charset="0"/>
                <a:cs typeface="Times New Roman" pitchFamily="18" charset="0"/>
              </a:rPr>
              <a:t>Для достижения наилучшего результата рекомендуется курсовое применение.</a:t>
            </a:r>
          </a:p>
        </p:txBody>
      </p:sp>
      <p:pic>
        <p:nvPicPr>
          <p:cNvPr id="30722" name="Picture 2" descr="http://www.galenopharm.ru/upload/medialibrary/8c7/8c74912b40657c4b353b5e70f83c4e91.png"/>
          <p:cNvPicPr>
            <a:picLocks noChangeAspect="1" noChangeArrowheads="1"/>
          </p:cNvPicPr>
          <p:nvPr/>
        </p:nvPicPr>
        <p:blipFill>
          <a:blip r:embed="rId3" cstate="print"/>
          <a:srcRect/>
          <a:stretch>
            <a:fillRect/>
          </a:stretch>
        </p:blipFill>
        <p:spPr bwMode="auto">
          <a:xfrm>
            <a:off x="0" y="786592"/>
            <a:ext cx="2810675" cy="4000528"/>
          </a:xfrm>
          <a:prstGeom prst="rect">
            <a:avLst/>
          </a:prstGeom>
          <a:noFill/>
        </p:spPr>
      </p:pic>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odrez_ti\Downloads\IMG_1481.jpg"/>
          <p:cNvPicPr>
            <a:picLocks noChangeAspect="1" noChangeArrowheads="1"/>
          </p:cNvPicPr>
          <p:nvPr/>
        </p:nvPicPr>
        <p:blipFill>
          <a:blip r:embed="rId3" cstate="print"/>
          <a:srcRect/>
          <a:stretch>
            <a:fillRect/>
          </a:stretch>
        </p:blipFill>
        <p:spPr bwMode="auto">
          <a:xfrm>
            <a:off x="1714480" y="429402"/>
            <a:ext cx="5929354" cy="3952903"/>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155602"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Антицеллюлитная</a:t>
            </a:r>
            <a:r>
              <a:rPr lang="ru-RU" b="1" dirty="0" smtClean="0">
                <a:solidFill>
                  <a:schemeClr val="tx1"/>
                </a:solidFill>
                <a:latin typeface="Times New Roman" pitchFamily="18" charset="0"/>
                <a:cs typeface="Times New Roman" pitchFamily="18" charset="0"/>
              </a:rPr>
              <a:t> линия</a:t>
            </a:r>
            <a:endParaRPr lang="ru-RU" dirty="0">
              <a:solidFill>
                <a:schemeClr val="tx1"/>
              </a:solidFill>
              <a:latin typeface="Times New Roman" pitchFamily="18" charset="0"/>
              <a:cs typeface="Times New Roman" pitchFamily="18" charset="0"/>
            </a:endParaRPr>
          </a:p>
        </p:txBody>
      </p:sp>
      <p:sp>
        <p:nvSpPr>
          <p:cNvPr id="18" name="Прямоугольник 17"/>
          <p:cNvSpPr/>
          <p:nvPr/>
        </p:nvSpPr>
        <p:spPr>
          <a:xfrm>
            <a:off x="428596" y="4001302"/>
            <a:ext cx="8358246" cy="1352614"/>
          </a:xfrm>
          <a:prstGeom prst="rect">
            <a:avLst/>
          </a:prstGeom>
        </p:spPr>
        <p:txBody>
          <a:bodyPr wrap="square">
            <a:spAutoFit/>
          </a:bodyPr>
          <a:lstStyle/>
          <a:p>
            <a:pPr algn="just">
              <a:spcAft>
                <a:spcPts val="600"/>
              </a:spcAft>
            </a:pPr>
            <a:r>
              <a:rPr lang="ru-RU" sz="1400" b="1" dirty="0" err="1" smtClean="0">
                <a:solidFill>
                  <a:schemeClr val="tx1"/>
                </a:solidFill>
                <a:latin typeface="Times New Roman" pitchFamily="18" charset="0"/>
                <a:cs typeface="Times New Roman" pitchFamily="18" charset="0"/>
              </a:rPr>
              <a:t>Антицеллюлитная</a:t>
            </a:r>
            <a:r>
              <a:rPr lang="ru-RU" sz="1400" b="1" dirty="0" smtClean="0">
                <a:solidFill>
                  <a:schemeClr val="tx1"/>
                </a:solidFill>
                <a:latin typeface="Times New Roman" pitchFamily="18" charset="0"/>
                <a:cs typeface="Times New Roman" pitchFamily="18" charset="0"/>
              </a:rPr>
              <a:t> линия</a:t>
            </a:r>
            <a:r>
              <a:rPr lang="ru-RU" sz="1400" dirty="0" smtClean="0">
                <a:solidFill>
                  <a:schemeClr val="tx1"/>
                </a:solidFill>
                <a:latin typeface="Times New Roman" pitchFamily="18" charset="0"/>
                <a:cs typeface="Times New Roman" pitchFamily="18" charset="0"/>
              </a:rPr>
              <a:t> предназначена для массажа и интенсивного ухода за участками тела, склонными к образованию </a:t>
            </a:r>
            <a:r>
              <a:rPr lang="ru-RU" sz="1400" dirty="0" err="1" smtClean="0">
                <a:solidFill>
                  <a:schemeClr val="tx1"/>
                </a:solidFill>
                <a:latin typeface="Times New Roman" pitchFamily="18" charset="0"/>
                <a:cs typeface="Times New Roman" pitchFamily="18" charset="0"/>
              </a:rPr>
              <a:t>целлюлита</a:t>
            </a:r>
            <a:r>
              <a:rPr lang="ru-RU" sz="1400" dirty="0" smtClean="0">
                <a:solidFill>
                  <a:schemeClr val="tx1"/>
                </a:solidFill>
                <a:latin typeface="Times New Roman" pitchFamily="18" charset="0"/>
                <a:cs typeface="Times New Roman" pitchFamily="18" charset="0"/>
              </a:rPr>
              <a:t>. Регулярное использование масла и крема уменьшает жировые отложения, улучшает кровообращение, разглаживает, повышает упругость и эластичность кожи. Натуральные компоненты, входящие в состав линии, обеспечивают видимый результат на длительное время.</a:t>
            </a: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155602"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Антицеллюлитная</a:t>
            </a:r>
            <a:r>
              <a:rPr lang="ru-RU" b="1" dirty="0" smtClean="0">
                <a:solidFill>
                  <a:schemeClr val="tx1"/>
                </a:solidFill>
                <a:latin typeface="Times New Roman" pitchFamily="18" charset="0"/>
                <a:cs typeface="Times New Roman" pitchFamily="18" charset="0"/>
              </a:rPr>
              <a:t> линия: Масло антицеллюлитное</a:t>
            </a:r>
            <a:endParaRPr lang="ru-RU" dirty="0">
              <a:solidFill>
                <a:schemeClr val="tx1"/>
              </a:solidFill>
              <a:latin typeface="Times New Roman" pitchFamily="18" charset="0"/>
              <a:cs typeface="Times New Roman" pitchFamily="18" charset="0"/>
            </a:endParaRPr>
          </a:p>
        </p:txBody>
      </p:sp>
      <p:pic>
        <p:nvPicPr>
          <p:cNvPr id="14" name="Picture 2" descr="P:\Full share\ДЕПАРТАМЕНТ МАРКЕТИНГА\1ФОТОГРАФИИИ ПРОДУКТОВ\galenopharm_9995_web.jpg"/>
          <p:cNvPicPr>
            <a:picLocks noChangeAspect="1" noChangeArrowheads="1"/>
          </p:cNvPicPr>
          <p:nvPr/>
        </p:nvPicPr>
        <p:blipFill>
          <a:blip r:embed="rId3" cstate="print"/>
          <a:srcRect/>
          <a:stretch>
            <a:fillRect/>
          </a:stretch>
        </p:blipFill>
        <p:spPr bwMode="auto">
          <a:xfrm>
            <a:off x="142844" y="1000906"/>
            <a:ext cx="2649600" cy="3686400"/>
          </a:xfrm>
          <a:prstGeom prst="rect">
            <a:avLst/>
          </a:prstGeom>
          <a:noFill/>
        </p:spPr>
      </p:pic>
      <p:sp>
        <p:nvSpPr>
          <p:cNvPr id="18" name="Прямоугольник 17"/>
          <p:cNvSpPr/>
          <p:nvPr/>
        </p:nvSpPr>
        <p:spPr>
          <a:xfrm>
            <a:off x="3000364" y="929468"/>
            <a:ext cx="5929354" cy="4027064"/>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Масло </a:t>
            </a:r>
            <a:r>
              <a:rPr lang="ru-RU" sz="1400" dirty="0" err="1" smtClean="0">
                <a:solidFill>
                  <a:schemeClr val="tx1"/>
                </a:solidFill>
                <a:latin typeface="Times New Roman" pitchFamily="18" charset="0"/>
                <a:cs typeface="Times New Roman" pitchFamily="18" charset="0"/>
              </a:rPr>
              <a:t>антицеллюлитное</a:t>
            </a:r>
            <a:r>
              <a:rPr lang="ru-RU" sz="1400" dirty="0" smtClean="0">
                <a:solidFill>
                  <a:schemeClr val="tx1"/>
                </a:solidFill>
                <a:latin typeface="Times New Roman" pitchFamily="18" charset="0"/>
                <a:cs typeface="Times New Roman" pitchFamily="18" charset="0"/>
              </a:rPr>
              <a:t>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способствует профилактике и устранению эффекта «апельсиновой корки».  Входящие в состав экстракт морских водорослей и эфирное масло грейпфрута способствует расщеплению жиров, улучшению кровоснабжения и   стимуляции обменных процессов в коже, укрепляет стенки сосудов, тонизирует и выравнивает кожу. Эфирные и базисные масла дополнительно питают, увлажняют и разглаживают кожу.</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cs typeface="Times New Roman" pitchFamily="18" charset="0"/>
              </a:rPr>
              <a:t>масло миндальное, экстракт морских водорослей, масло эфирное апельсина, масло эфирное грейпфрута, масло эфирное лимона, токоферола ацетат.</a:t>
            </a:r>
          </a:p>
          <a:p>
            <a:pPr algn="just"/>
            <a:r>
              <a:rPr lang="ru-RU" sz="1400" b="1" dirty="0" smtClean="0">
                <a:solidFill>
                  <a:schemeClr val="tx1"/>
                </a:solidFill>
                <a:latin typeface="Times New Roman" pitchFamily="18" charset="0"/>
                <a:cs typeface="Times New Roman" pitchFamily="18" charset="0"/>
              </a:rPr>
              <a:t>Применение</a:t>
            </a:r>
            <a:r>
              <a:rPr lang="ru-RU" sz="1400" dirty="0" smtClean="0">
                <a:solidFill>
                  <a:schemeClr val="tx1"/>
                </a:solidFill>
                <a:latin typeface="Times New Roman" pitchFamily="18" charset="0"/>
                <a:cs typeface="Times New Roman" pitchFamily="18" charset="0"/>
              </a:rPr>
              <a:t>: масло предназначено для проведение </a:t>
            </a:r>
            <a:r>
              <a:rPr lang="ru-RU" sz="1400" dirty="0" err="1" smtClean="0">
                <a:solidFill>
                  <a:schemeClr val="tx1"/>
                </a:solidFill>
                <a:latin typeface="Times New Roman" pitchFamily="18" charset="0"/>
                <a:cs typeface="Times New Roman" pitchFamily="18" charset="0"/>
              </a:rPr>
              <a:t>антицеллюлитного</a:t>
            </a:r>
            <a:r>
              <a:rPr lang="ru-RU" sz="1400" dirty="0" smtClean="0">
                <a:solidFill>
                  <a:schemeClr val="tx1"/>
                </a:solidFill>
                <a:latin typeface="Times New Roman" pitchFamily="18" charset="0"/>
                <a:cs typeface="Times New Roman" pitchFamily="18" charset="0"/>
              </a:rPr>
              <a:t> массажа. Небольшое количество  втирать массажными движениями в кожу проблемных зон. Использование масла желательно сочетать с регулярными физическими упражнениями, диетой, сауной, а также с применением крема </a:t>
            </a:r>
            <a:r>
              <a:rPr lang="ru-RU" sz="1400" dirty="0" err="1" smtClean="0">
                <a:solidFill>
                  <a:schemeClr val="tx1"/>
                </a:solidFill>
                <a:latin typeface="Times New Roman" pitchFamily="18" charset="0"/>
                <a:cs typeface="Times New Roman" pitchFamily="18" charset="0"/>
              </a:rPr>
              <a:t>антицеллюлитного</a:t>
            </a:r>
            <a:r>
              <a:rPr lang="ru-RU" sz="1400" dirty="0" smtClean="0">
                <a:solidFill>
                  <a:schemeClr val="tx1"/>
                </a:solidFill>
                <a:latin typeface="Times New Roman" pitchFamily="18" charset="0"/>
                <a:cs typeface="Times New Roman" pitchFamily="18" charset="0"/>
              </a:rPr>
              <a:t>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a:t>
            </a: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357818"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r>
              <a:rPr lang="ru-RU" b="1" dirty="0" err="1" smtClean="0">
                <a:solidFill>
                  <a:schemeClr val="tx1"/>
                </a:solidFill>
                <a:latin typeface="Times New Roman" pitchFamily="18" charset="0"/>
                <a:cs typeface="Times New Roman" pitchFamily="18" charset="0"/>
              </a:rPr>
              <a:t>Антицеллюлитная</a:t>
            </a:r>
            <a:r>
              <a:rPr lang="ru-RU" b="1" dirty="0" smtClean="0">
                <a:solidFill>
                  <a:schemeClr val="tx1"/>
                </a:solidFill>
                <a:latin typeface="Times New Roman" pitchFamily="18" charset="0"/>
                <a:cs typeface="Times New Roman" pitchFamily="18" charset="0"/>
              </a:rPr>
              <a:t> линия: Крем антицеллюлитный</a:t>
            </a:r>
            <a:endParaRPr lang="ru-RU" dirty="0">
              <a:solidFill>
                <a:schemeClr val="tx1"/>
              </a:solidFill>
              <a:latin typeface="Times New Roman" pitchFamily="18" charset="0"/>
              <a:cs typeface="Times New Roman" pitchFamily="18" charset="0"/>
            </a:endParaRPr>
          </a:p>
        </p:txBody>
      </p:sp>
      <p:sp>
        <p:nvSpPr>
          <p:cNvPr id="15" name="Прямоугольник 14"/>
          <p:cNvSpPr/>
          <p:nvPr/>
        </p:nvSpPr>
        <p:spPr>
          <a:xfrm>
            <a:off x="2714612" y="858030"/>
            <a:ext cx="6143668" cy="4531177"/>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Крем </a:t>
            </a:r>
            <a:r>
              <a:rPr lang="ru-RU" sz="1400" dirty="0" err="1" smtClean="0">
                <a:solidFill>
                  <a:schemeClr val="tx1"/>
                </a:solidFill>
                <a:latin typeface="Times New Roman" pitchFamily="18" charset="0"/>
                <a:cs typeface="Times New Roman" pitchFamily="18" charset="0"/>
              </a:rPr>
              <a:t>антицеллюлитный</a:t>
            </a:r>
            <a:r>
              <a:rPr lang="ru-RU" sz="1400" dirty="0" smtClean="0">
                <a:solidFill>
                  <a:schemeClr val="tx1"/>
                </a:solidFill>
                <a:latin typeface="Times New Roman" pitchFamily="18" charset="0"/>
                <a:cs typeface="Times New Roman" pitchFamily="18" charset="0"/>
              </a:rPr>
              <a:t>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предназначен для ухода за телом с целью уменьшения нежелательных жировых отложений и эффекта «апельсиновой корки». Входящий в состав кофеин активизирует жировой и водный обмен,  ускоряет  процесс  выведения жира из клеток. Масляный экстракт морских водорослей стимулирует обменные процессы в клетках кожи, способствует расщеплению жиров, укрепляет и улучшает эластичность кожных покровов. Эфирные масла активизирует сжигание жиров, улучшают кровоснабжение кожи, обладают тонизирующим, дезинфицирующим действиями.</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cs typeface="Times New Roman" pitchFamily="18" charset="0"/>
              </a:rPr>
              <a:t>кофеин,</a:t>
            </a:r>
            <a:r>
              <a:rPr lang="ru-RU" sz="1400" b="1"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экстракты фукуса, хвоща, ломоноса, плюща, </a:t>
            </a:r>
            <a:r>
              <a:rPr lang="ru-RU" sz="1400" dirty="0" err="1" smtClean="0">
                <a:solidFill>
                  <a:schemeClr val="tx1"/>
                </a:solidFill>
                <a:latin typeface="Times New Roman" pitchFamily="18" charset="0"/>
                <a:cs typeface="Times New Roman" pitchFamily="18" charset="0"/>
              </a:rPr>
              <a:t>лобазника</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пантенол</a:t>
            </a:r>
            <a:r>
              <a:rPr lang="ru-RU" sz="1400" dirty="0" smtClean="0">
                <a:solidFill>
                  <a:schemeClr val="tx1"/>
                </a:solidFill>
                <a:latin typeface="Times New Roman" pitchFamily="18" charset="0"/>
                <a:cs typeface="Times New Roman" pitchFamily="18" charset="0"/>
              </a:rPr>
              <a:t>, масло эфирное апельсина, масло эфирное грейпфрута, масло эфирное </a:t>
            </a:r>
            <a:r>
              <a:rPr lang="ru-RU" sz="1400" dirty="0" err="1" smtClean="0">
                <a:solidFill>
                  <a:schemeClr val="tx1"/>
                </a:solidFill>
                <a:latin typeface="Times New Roman" pitchFamily="18" charset="0"/>
                <a:cs typeface="Times New Roman" pitchFamily="18" charset="0"/>
              </a:rPr>
              <a:t>можевельника</a:t>
            </a:r>
            <a:r>
              <a:rPr lang="ru-RU" sz="1400" dirty="0" smtClean="0">
                <a:solidFill>
                  <a:schemeClr val="tx1"/>
                </a:solidFill>
                <a:latin typeface="Times New Roman" pitchFamily="18" charset="0"/>
                <a:cs typeface="Times New Roman" pitchFamily="18" charset="0"/>
              </a:rPr>
              <a:t>, масло эфирное розмарина.</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небольшое количество втирать массажными движениями в кожу проблемных зон 1 – 2 раза в сутки. Использование  крема желательно сочетать с регулярными физическими упражнениями, диетой, сауной, а также с применением масла </a:t>
            </a:r>
            <a:r>
              <a:rPr lang="ru-RU" sz="1400" dirty="0" err="1" smtClean="0">
                <a:solidFill>
                  <a:schemeClr val="tx1"/>
                </a:solidFill>
                <a:latin typeface="Times New Roman" pitchFamily="18" charset="0"/>
                <a:cs typeface="Times New Roman" pitchFamily="18" charset="0"/>
              </a:rPr>
              <a:t>антицеллюлитного</a:t>
            </a:r>
            <a:r>
              <a:rPr lang="ru-RU" sz="1400" dirty="0" smtClean="0">
                <a:solidFill>
                  <a:schemeClr val="tx1"/>
                </a:solidFill>
                <a:latin typeface="Times New Roman" pitchFamily="18" charset="0"/>
                <a:cs typeface="Times New Roman" pitchFamily="18" charset="0"/>
              </a:rPr>
              <a:t>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для проведения массажа.</a:t>
            </a:r>
          </a:p>
        </p:txBody>
      </p:sp>
      <p:pic>
        <p:nvPicPr>
          <p:cNvPr id="26626" name="Picture 2" descr="http://www.galenopharm.ru/upload/medialibrary/697/6978c4dbbc2c53eb3f5ba1ee883f2d87.png"/>
          <p:cNvPicPr>
            <a:picLocks noChangeAspect="1" noChangeArrowheads="1"/>
          </p:cNvPicPr>
          <p:nvPr/>
        </p:nvPicPr>
        <p:blipFill>
          <a:blip r:embed="rId3" cstate="print"/>
          <a:srcRect/>
          <a:stretch>
            <a:fillRect/>
          </a:stretch>
        </p:blipFill>
        <p:spPr bwMode="auto">
          <a:xfrm>
            <a:off x="0" y="1143782"/>
            <a:ext cx="2857500" cy="3429024"/>
          </a:xfrm>
          <a:prstGeom prst="rect">
            <a:avLst/>
          </a:prstGeom>
          <a:noFill/>
        </p:spPr>
      </p:pic>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odrez_ti\Downloads\IMG_1533.jpg"/>
          <p:cNvPicPr>
            <a:picLocks noChangeAspect="1" noChangeArrowheads="1"/>
          </p:cNvPicPr>
          <p:nvPr/>
        </p:nvPicPr>
        <p:blipFill>
          <a:blip r:embed="rId3" cstate="print"/>
          <a:srcRect/>
          <a:stretch>
            <a:fillRect/>
          </a:stretch>
        </p:blipFill>
        <p:spPr bwMode="auto">
          <a:xfrm>
            <a:off x="1928794" y="500840"/>
            <a:ext cx="5787639" cy="3858426"/>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4071934"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Кремы для тела</a:t>
            </a:r>
            <a:endParaRPr lang="ru-RU" dirty="0" smtClean="0"/>
          </a:p>
        </p:txBody>
      </p:sp>
      <p:sp>
        <p:nvSpPr>
          <p:cNvPr id="18" name="Прямоугольник 17"/>
          <p:cNvSpPr/>
          <p:nvPr/>
        </p:nvSpPr>
        <p:spPr>
          <a:xfrm>
            <a:off x="571472" y="4215616"/>
            <a:ext cx="8072494" cy="848502"/>
          </a:xfrm>
          <a:prstGeom prst="rect">
            <a:avLst/>
          </a:prstGeom>
        </p:spPr>
        <p:txBody>
          <a:bodyPr wrap="square">
            <a:spAutoFit/>
          </a:bodyPr>
          <a:lstStyle/>
          <a:p>
            <a:pPr algn="just">
              <a:spcAft>
                <a:spcPts val="600"/>
              </a:spcAft>
            </a:pPr>
            <a:r>
              <a:rPr lang="ru-RU" sz="1400" b="1" dirty="0" smtClean="0">
                <a:solidFill>
                  <a:schemeClr val="tx1"/>
                </a:solidFill>
                <a:latin typeface="Times New Roman" pitchFamily="18" charset="0"/>
                <a:cs typeface="Times New Roman" pitchFamily="18" charset="0"/>
              </a:rPr>
              <a:t>Кремы для тела</a:t>
            </a:r>
            <a:r>
              <a:rPr lang="ru-RU" sz="1400" dirty="0" smtClean="0">
                <a:solidFill>
                  <a:schemeClr val="tx1"/>
                </a:solidFill>
                <a:latin typeface="Times New Roman" pitchFamily="18" charset="0"/>
                <a:cs typeface="Times New Roman" pitchFamily="18" charset="0"/>
              </a:rPr>
              <a:t> предназначены для комплексного ухода за кожей рук и ног. В основу кремов входят эфирные и базисные масла и растительные экстракты, которые благотворно воздействуют на кожу, придавая ей здоровый, ухоженный вид. </a:t>
            </a:r>
            <a:endParaRPr lang="ru-RU" dirty="0"/>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P:\Full share\ДЕПАРТАМЕНТ МАРКЕТИНГА\1ФОТОГРАФИИИ ПРОДУКТОВ\galenopharm_0016_web.jpg"/>
          <p:cNvPicPr>
            <a:picLocks noChangeAspect="1" noChangeArrowheads="1"/>
          </p:cNvPicPr>
          <p:nvPr/>
        </p:nvPicPr>
        <p:blipFill>
          <a:blip r:embed="rId3" cstate="print"/>
          <a:srcRect/>
          <a:stretch>
            <a:fillRect/>
          </a:stretch>
        </p:blipFill>
        <p:spPr bwMode="auto">
          <a:xfrm>
            <a:off x="142844" y="929468"/>
            <a:ext cx="2857520" cy="3845073"/>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4071934"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Кремы для тела: Крем для рук и ногтей</a:t>
            </a:r>
            <a:endParaRPr lang="ru-RU" dirty="0" smtClean="0"/>
          </a:p>
        </p:txBody>
      </p:sp>
      <p:sp>
        <p:nvSpPr>
          <p:cNvPr id="18" name="Прямоугольник 17"/>
          <p:cNvSpPr/>
          <p:nvPr/>
        </p:nvSpPr>
        <p:spPr>
          <a:xfrm>
            <a:off x="3000364" y="1000906"/>
            <a:ext cx="5786478" cy="3522952"/>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Благодаря содержанию натуральных эфирных и базисных масел, витаминов А и Е  крем для рук и ногтей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обладает заживляющим действием, прекрасно смягчает, увлажняет, питает кожу рук и кожу вокруг ногтей, повышает ее защитные функции, предотвращает появление заусенцев, стимулирует обновление клеток эпидермиса и работу клеток ростковой зоны ногтей. Укрепляет ногтевую пластину, предотвращает ее истончение и ломкость.</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a:t>
            </a:r>
            <a:r>
              <a:rPr lang="ru-RU" sz="1400" b="1" dirty="0" smtClean="0">
                <a:solidFill>
                  <a:srgbClr val="002060"/>
                </a:solidFill>
                <a:latin typeface="Times New Roman" pitchFamily="18" charset="0"/>
                <a:cs typeface="Times New Roman" pitchFamily="18" charset="0"/>
              </a:rPr>
              <a:t>:</a:t>
            </a:r>
            <a:r>
              <a:rPr lang="ru-RU" sz="1400" b="1" dirty="0" smtClean="0">
                <a:solidFill>
                  <a:srgbClr val="FF0000"/>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пантенол</a:t>
            </a:r>
            <a:r>
              <a:rPr lang="ru-RU" sz="1400" dirty="0" smtClean="0">
                <a:solidFill>
                  <a:schemeClr val="tx1"/>
                </a:solidFill>
                <a:latin typeface="Times New Roman" pitchFamily="18" charset="0"/>
                <a:cs typeface="Times New Roman" pitchFamily="18" charset="0"/>
              </a:rPr>
              <a:t>, эфирное масло лимона, </a:t>
            </a:r>
            <a:r>
              <a:rPr lang="ru-RU" sz="1400" dirty="0" err="1" smtClean="0">
                <a:solidFill>
                  <a:schemeClr val="tx1"/>
                </a:solidFill>
                <a:latin typeface="Times New Roman" pitchFamily="18" charset="0"/>
                <a:cs typeface="Times New Roman" pitchFamily="18" charset="0"/>
              </a:rPr>
              <a:t>бисаболол</a:t>
            </a:r>
            <a:r>
              <a:rPr lang="ru-RU" sz="1400" dirty="0" smtClean="0">
                <a:solidFill>
                  <a:schemeClr val="tx1"/>
                </a:solidFill>
                <a:latin typeface="Times New Roman" pitchFamily="18" charset="0"/>
                <a:cs typeface="Times New Roman" pitchFamily="18" charset="0"/>
              </a:rPr>
              <a:t>, эфирное масло розового дерева, </a:t>
            </a:r>
            <a:r>
              <a:rPr lang="ru-RU" sz="1400" dirty="0" err="1" smtClean="0">
                <a:solidFill>
                  <a:schemeClr val="tx1"/>
                </a:solidFill>
                <a:latin typeface="Times New Roman" pitchFamily="18" charset="0"/>
                <a:cs typeface="Times New Roman" pitchFamily="18" charset="0"/>
              </a:rPr>
              <a:t>аллантоин</a:t>
            </a:r>
            <a:r>
              <a:rPr lang="ru-RU" sz="1400" dirty="0" smtClean="0">
                <a:solidFill>
                  <a:schemeClr val="tx1"/>
                </a:solidFill>
                <a:latin typeface="Times New Roman" pitchFamily="18" charset="0"/>
                <a:cs typeface="Times New Roman" pitchFamily="18" charset="0"/>
              </a:rPr>
              <a:t>, токоферола ацетат, </a:t>
            </a:r>
            <a:r>
              <a:rPr lang="ru-RU" sz="1400" dirty="0" err="1" smtClean="0">
                <a:solidFill>
                  <a:schemeClr val="tx1"/>
                </a:solidFill>
                <a:latin typeface="Times New Roman" pitchFamily="18" charset="0"/>
                <a:cs typeface="Times New Roman" pitchFamily="18" charset="0"/>
              </a:rPr>
              <a:t>ретинола</a:t>
            </a:r>
            <a:r>
              <a:rPr lang="ru-RU" sz="1400" dirty="0" smtClean="0">
                <a:solidFill>
                  <a:schemeClr val="tx1"/>
                </a:solidFill>
                <a:latin typeface="Times New Roman" pitchFamily="18" charset="0"/>
                <a:cs typeface="Times New Roman" pitchFamily="18" charset="0"/>
              </a:rPr>
              <a:t> ацетат, масло зародышей пшеницы, эфирное масло мирры.</a:t>
            </a:r>
          </a:p>
          <a:p>
            <a:pPr algn="just">
              <a:spcAft>
                <a:spcPts val="600"/>
              </a:spcAft>
            </a:pPr>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нанести небольшое количество крема на чистую и сухую кожу рук и ногти, втирать массирующими движениями до полного впитывания.</a:t>
            </a:r>
            <a:endParaRPr lang="ru-RU" dirty="0"/>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4500562"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Кремы для тела: Крем для рук с календулой</a:t>
            </a:r>
            <a:endParaRPr lang="ru-RU" dirty="0" smtClean="0"/>
          </a:p>
        </p:txBody>
      </p:sp>
      <p:pic>
        <p:nvPicPr>
          <p:cNvPr id="22530" name="Picture 2" descr="http://www.galenopharm.ru/upload/medialibrary/9d5/9d5197bbb5b54fb348f6fa58042edaf0.png"/>
          <p:cNvPicPr>
            <a:picLocks noChangeAspect="1" noChangeArrowheads="1"/>
          </p:cNvPicPr>
          <p:nvPr/>
        </p:nvPicPr>
        <p:blipFill>
          <a:blip r:embed="rId3" cstate="print"/>
          <a:srcRect/>
          <a:stretch>
            <a:fillRect/>
          </a:stretch>
        </p:blipFill>
        <p:spPr bwMode="auto">
          <a:xfrm>
            <a:off x="142844" y="929468"/>
            <a:ext cx="2857500" cy="3886201"/>
          </a:xfrm>
          <a:prstGeom prst="rect">
            <a:avLst/>
          </a:prstGeom>
          <a:noFill/>
        </p:spPr>
      </p:pic>
      <p:sp>
        <p:nvSpPr>
          <p:cNvPr id="10" name="Прямоугольник 9"/>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
        <p:nvSpPr>
          <p:cNvPr id="14" name="TextBox 13"/>
          <p:cNvSpPr txBox="1"/>
          <p:nvPr/>
        </p:nvSpPr>
        <p:spPr>
          <a:xfrm>
            <a:off x="3071802" y="1072344"/>
            <a:ext cx="5643602" cy="3522952"/>
          </a:xfrm>
          <a:prstGeom prst="rect">
            <a:avLst/>
          </a:prstGeom>
          <a:noFill/>
        </p:spPr>
        <p:txBody>
          <a:bodyPr wrap="square" rtlCol="0">
            <a:spAutoFit/>
          </a:bodyPr>
          <a:lstStyle/>
          <a:p>
            <a:pPr algn="just">
              <a:spcAft>
                <a:spcPts val="600"/>
              </a:spcAft>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chemeClr val="tx1"/>
                </a:solidFill>
                <a:latin typeface="Times New Roman" pitchFamily="18" charset="0"/>
                <a:cs typeface="Times New Roman" pitchFamily="18" charset="0"/>
              </a:rPr>
              <a:t>Крем для рук с календулой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предназначен</a:t>
            </a:r>
            <a:r>
              <a:rPr lang="ru-RU" sz="1400" dirty="0" smtClean="0">
                <a:solidFill>
                  <a:srgbClr val="000000"/>
                </a:solidFill>
                <a:latin typeface="Times New Roman" pitchFamily="18" charset="0"/>
              </a:rPr>
              <a:t>  для  ухода за  сухой, поврежденной и воспаленной кожей рук. Входящие в состав компоненты оказывают выраженное регенерирующее действие, способствуют заживлению трещин и мелких повреждений кожи. Экстракт и масло календулы обладают противовоспалительным действием, способствуют устранению раздражения  и воспаления. Масло </a:t>
            </a:r>
            <a:r>
              <a:rPr lang="ru-RU" sz="1400" dirty="0" err="1" smtClean="0">
                <a:solidFill>
                  <a:srgbClr val="000000"/>
                </a:solidFill>
                <a:latin typeface="Times New Roman" pitchFamily="18" charset="0"/>
              </a:rPr>
              <a:t>макадамии</a:t>
            </a:r>
            <a:r>
              <a:rPr lang="ru-RU" sz="1400" dirty="0" smtClean="0">
                <a:solidFill>
                  <a:srgbClr val="000000"/>
                </a:solidFill>
                <a:latin typeface="Times New Roman" pitchFamily="18" charset="0"/>
              </a:rPr>
              <a:t> дополнительно питает, увлажняет и смягчает кожу рук.</a:t>
            </a: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rPr>
              <a:t>масло </a:t>
            </a:r>
            <a:r>
              <a:rPr lang="ru-RU" sz="1400" dirty="0" err="1" smtClean="0">
                <a:solidFill>
                  <a:schemeClr val="tx1"/>
                </a:solidFill>
                <a:latin typeface="Times New Roman" pitchFamily="18" charset="0"/>
              </a:rPr>
              <a:t>жожоба</a:t>
            </a:r>
            <a:r>
              <a:rPr lang="ru-RU" sz="1400" dirty="0" smtClean="0">
                <a:solidFill>
                  <a:schemeClr val="tx1"/>
                </a:solidFill>
                <a:latin typeface="Times New Roman" pitchFamily="18" charset="0"/>
              </a:rPr>
              <a:t>, </a:t>
            </a:r>
            <a:r>
              <a:rPr lang="ru-RU" sz="1400" dirty="0" err="1" smtClean="0">
                <a:solidFill>
                  <a:schemeClr val="tx1"/>
                </a:solidFill>
                <a:latin typeface="Times New Roman" pitchFamily="18" charset="0"/>
              </a:rPr>
              <a:t>масло</a:t>
            </a:r>
            <a:r>
              <a:rPr lang="ru-RU" sz="1400" dirty="0" smtClean="0">
                <a:solidFill>
                  <a:schemeClr val="tx1"/>
                </a:solidFill>
                <a:latin typeface="Times New Roman" pitchFamily="18" charset="0"/>
              </a:rPr>
              <a:t> </a:t>
            </a:r>
            <a:r>
              <a:rPr lang="ru-RU" sz="1400" dirty="0" err="1" smtClean="0">
                <a:solidFill>
                  <a:schemeClr val="tx1"/>
                </a:solidFill>
                <a:latin typeface="Times New Roman" pitchFamily="18" charset="0"/>
              </a:rPr>
              <a:t>макадамии</a:t>
            </a:r>
            <a:r>
              <a:rPr lang="ru-RU" sz="1400" dirty="0" smtClean="0">
                <a:solidFill>
                  <a:schemeClr val="tx1"/>
                </a:solidFill>
                <a:latin typeface="Times New Roman" pitchFamily="18" charset="0"/>
              </a:rPr>
              <a:t>, </a:t>
            </a:r>
            <a:r>
              <a:rPr lang="ru-RU" sz="1400" dirty="0" err="1" smtClean="0">
                <a:solidFill>
                  <a:schemeClr val="tx1"/>
                </a:solidFill>
                <a:latin typeface="Times New Roman" pitchFamily="18" charset="0"/>
              </a:rPr>
              <a:t>пантенол</a:t>
            </a:r>
            <a:r>
              <a:rPr lang="ru-RU" sz="1400" dirty="0" smtClean="0">
                <a:solidFill>
                  <a:schemeClr val="tx1"/>
                </a:solidFill>
                <a:latin typeface="Times New Roman" pitchFamily="18" charset="0"/>
              </a:rPr>
              <a:t>, </a:t>
            </a:r>
            <a:r>
              <a:rPr lang="ru-RU" sz="1400" dirty="0" err="1" smtClean="0">
                <a:solidFill>
                  <a:schemeClr val="tx1"/>
                </a:solidFill>
                <a:latin typeface="Times New Roman" pitchFamily="18" charset="0"/>
              </a:rPr>
              <a:t>фитоконцентрол</a:t>
            </a:r>
            <a:r>
              <a:rPr lang="ru-RU" sz="1400" dirty="0" smtClean="0">
                <a:solidFill>
                  <a:schemeClr val="tx1"/>
                </a:solidFill>
                <a:latin typeface="Times New Roman" pitchFamily="18" charset="0"/>
              </a:rPr>
              <a:t> календулы, масло авокадо, </a:t>
            </a:r>
            <a:r>
              <a:rPr lang="ru-RU" sz="1400" dirty="0" err="1" smtClean="0">
                <a:solidFill>
                  <a:schemeClr val="tx1"/>
                </a:solidFill>
                <a:latin typeface="Times New Roman" pitchFamily="18" charset="0"/>
              </a:rPr>
              <a:t>аллантоин</a:t>
            </a:r>
            <a:r>
              <a:rPr lang="ru-RU" sz="1400" dirty="0" smtClean="0">
                <a:solidFill>
                  <a:schemeClr val="tx1"/>
                </a:solidFill>
                <a:latin typeface="Times New Roman" pitchFamily="18" charset="0"/>
              </a:rPr>
              <a:t>, </a:t>
            </a:r>
            <a:r>
              <a:rPr lang="ru-RU" sz="1400" dirty="0" err="1" smtClean="0">
                <a:solidFill>
                  <a:schemeClr val="tx1"/>
                </a:solidFill>
                <a:latin typeface="Times New Roman" pitchFamily="18" charset="0"/>
              </a:rPr>
              <a:t>бисаболол</a:t>
            </a:r>
            <a:r>
              <a:rPr lang="ru-RU" sz="1400" dirty="0" smtClean="0">
                <a:solidFill>
                  <a:schemeClr val="tx1"/>
                </a:solidFill>
                <a:latin typeface="Times New Roman" pitchFamily="18" charset="0"/>
              </a:rPr>
              <a:t>, масло календулы, токоферола ацетат</a:t>
            </a:r>
            <a:r>
              <a:rPr lang="ru-RU" sz="1400" dirty="0" smtClean="0">
                <a:solidFill>
                  <a:schemeClr val="tx1"/>
                </a:solidFill>
                <a:latin typeface="Times New Roman" pitchFamily="18" charset="0"/>
                <a:cs typeface="Times New Roman" pitchFamily="18" charset="0"/>
              </a:rPr>
              <a:t>.</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a:t>
            </a:r>
            <a:r>
              <a:rPr lang="ru-RU" sz="1400" dirty="0" smtClean="0">
                <a:solidFill>
                  <a:srgbClr val="000000"/>
                </a:solidFill>
                <a:latin typeface="Times New Roman" pitchFamily="18" charset="0"/>
              </a:rPr>
              <a:t>аносить тонким слоем на чистую и сухую кожу, </a:t>
            </a:r>
            <a:r>
              <a:rPr lang="ru-RU" sz="1400" dirty="0" smtClean="0">
                <a:solidFill>
                  <a:schemeClr val="tx1"/>
                </a:solidFill>
                <a:latin typeface="Times New Roman" pitchFamily="18" charset="0"/>
                <a:cs typeface="Times New Roman" pitchFamily="18" charset="0"/>
              </a:rPr>
              <a:t>втирать массирующими движениями до полного впитывания.</a:t>
            </a:r>
            <a:endParaRPr lang="en-GB" sz="1400" b="1" dirty="0" smtClean="0">
              <a:solidFill>
                <a:srgbClr val="000000"/>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000628"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Кремы для тела: Крем для ног </a:t>
            </a:r>
            <a:r>
              <a:rPr lang="ru-RU" b="1" dirty="0" err="1" smtClean="0">
                <a:solidFill>
                  <a:schemeClr val="tx1"/>
                </a:solidFill>
                <a:latin typeface="Times New Roman" pitchFamily="18" charset="0"/>
                <a:cs typeface="Times New Roman" pitchFamily="18" charset="0"/>
              </a:rPr>
              <a:t>веноукрепляющий</a:t>
            </a:r>
            <a:endParaRPr lang="ru-RU" dirty="0" smtClean="0"/>
          </a:p>
        </p:txBody>
      </p:sp>
      <p:sp>
        <p:nvSpPr>
          <p:cNvPr id="20" name="Text Box 6"/>
          <p:cNvSpPr txBox="1">
            <a:spLocks noChangeArrowheads="1"/>
          </p:cNvSpPr>
          <p:nvPr/>
        </p:nvSpPr>
        <p:spPr bwMode="auto">
          <a:xfrm>
            <a:off x="2699792" y="986086"/>
            <a:ext cx="5944174" cy="1909763"/>
          </a:xfrm>
          <a:prstGeom prst="rect">
            <a:avLst/>
          </a:prstGeom>
          <a:noFill/>
          <a:ln w="9525">
            <a:noFill/>
            <a:round/>
            <a:headEnd/>
            <a:tailEnd/>
          </a:ln>
        </p:spPr>
        <p:txBody>
          <a:bodyPr lIns="90000" tIns="45000" rIns="90000" bIns="45000"/>
          <a:lstStyle/>
          <a:p>
            <a:pPr algn="just">
              <a:lnSpc>
                <a:spcPct val="95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dirty="0" smtClean="0">
              <a:solidFill>
                <a:srgbClr val="000000"/>
              </a:solidFill>
              <a:latin typeface="Times New Roman" pitchFamily="18" charset="0"/>
            </a:endParaRPr>
          </a:p>
        </p:txBody>
      </p:sp>
      <p:pic>
        <p:nvPicPr>
          <p:cNvPr id="20482" name="Picture 2" descr="http://www.galenopharm.ru/upload/medialibrary/585/585db39f6201e81a5a9de75a50136679.png"/>
          <p:cNvPicPr>
            <a:picLocks noChangeAspect="1" noChangeArrowheads="1"/>
          </p:cNvPicPr>
          <p:nvPr/>
        </p:nvPicPr>
        <p:blipFill>
          <a:blip r:embed="rId3" cstate="print"/>
          <a:srcRect/>
          <a:stretch>
            <a:fillRect/>
          </a:stretch>
        </p:blipFill>
        <p:spPr bwMode="auto">
          <a:xfrm>
            <a:off x="214282" y="929468"/>
            <a:ext cx="2857500" cy="3990976"/>
          </a:xfrm>
          <a:prstGeom prst="rect">
            <a:avLst/>
          </a:prstGeom>
          <a:noFill/>
        </p:spPr>
      </p:pic>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
        <p:nvSpPr>
          <p:cNvPr id="10" name="TextBox 9"/>
          <p:cNvSpPr txBox="1"/>
          <p:nvPr/>
        </p:nvSpPr>
        <p:spPr>
          <a:xfrm>
            <a:off x="3071802" y="1000906"/>
            <a:ext cx="5643602" cy="3908058"/>
          </a:xfrm>
          <a:prstGeom prst="rect">
            <a:avLst/>
          </a:prstGeom>
          <a:noFill/>
        </p:spPr>
        <p:txBody>
          <a:bodyPr wrap="square" rtlCol="0">
            <a:spAutoFit/>
          </a:bodyPr>
          <a:lstStyle/>
          <a:p>
            <a:pPr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Times New Roman" pitchFamily="18" charset="0"/>
              </a:rPr>
              <a:t>Крем для ног </a:t>
            </a:r>
            <a:r>
              <a:rPr lang="ru-RU" sz="1400" dirty="0" err="1" smtClean="0">
                <a:solidFill>
                  <a:srgbClr val="000000"/>
                </a:solidFill>
                <a:latin typeface="Times New Roman" pitchFamily="18" charset="0"/>
              </a:rPr>
              <a:t>веноукрепляющий</a:t>
            </a:r>
            <a:r>
              <a:rPr lang="ru-RU" sz="1400" dirty="0" smtClean="0">
                <a:solidFill>
                  <a:srgbClr val="000000"/>
                </a:solidFill>
                <a:latin typeface="Times New Roman" pitchFamily="18" charset="0"/>
              </a:rPr>
              <a:t> серии «</a:t>
            </a:r>
            <a:r>
              <a:rPr lang="en-US" sz="1400" dirty="0" smtClean="0">
                <a:solidFill>
                  <a:srgbClr val="000000"/>
                </a:solidFill>
                <a:latin typeface="Times New Roman" pitchFamily="18" charset="0"/>
              </a:rPr>
              <a:t>AROMACOSMETICS»</a:t>
            </a:r>
            <a:r>
              <a:rPr lang="ru-RU" sz="1400" dirty="0" smtClean="0">
                <a:solidFill>
                  <a:srgbClr val="000000"/>
                </a:solidFill>
                <a:latin typeface="Times New Roman" pitchFamily="18" charset="0"/>
              </a:rPr>
              <a:t> </a:t>
            </a:r>
            <a:r>
              <a:rPr lang="ru-RU" sz="1400" dirty="0" err="1" smtClean="0">
                <a:solidFill>
                  <a:srgbClr val="000000"/>
                </a:solidFill>
                <a:latin typeface="Times New Roman" pitchFamily="18" charset="0"/>
              </a:rPr>
              <a:t>п</a:t>
            </a:r>
            <a:r>
              <a:rPr lang="en-GB" sz="1400" dirty="0" err="1" smtClean="0">
                <a:solidFill>
                  <a:srgbClr val="000000"/>
                </a:solidFill>
                <a:latin typeface="Times New Roman" pitchFamily="18" charset="0"/>
              </a:rPr>
              <a:t>редназначен</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для</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улучшения</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сосудистого</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тонуса</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ног</a:t>
            </a:r>
            <a:r>
              <a:rPr lang="ru-RU" sz="1400" dirty="0" smtClean="0">
                <a:solidFill>
                  <a:srgbClr val="000000"/>
                </a:solidFill>
                <a:latin typeface="Times New Roman" pitchFamily="18" charset="0"/>
              </a:rPr>
              <a:t>, укрепления стенок капилляров</a:t>
            </a:r>
            <a:r>
              <a:rPr lang="en-GB" sz="1400" dirty="0" smtClean="0">
                <a:solidFill>
                  <a:srgbClr val="000000"/>
                </a:solidFill>
                <a:latin typeface="Times New Roman" pitchFamily="18" charset="0"/>
              </a:rPr>
              <a:t> и </a:t>
            </a:r>
            <a:r>
              <a:rPr lang="en-GB" sz="1400" dirty="0" err="1" smtClean="0">
                <a:solidFill>
                  <a:srgbClr val="000000"/>
                </a:solidFill>
                <a:latin typeface="Times New Roman" pitchFamily="18" charset="0"/>
              </a:rPr>
              <a:t>нормал</a:t>
            </a:r>
            <a:r>
              <a:rPr lang="ru-RU" sz="1400" dirty="0" smtClean="0">
                <a:solidFill>
                  <a:srgbClr val="000000"/>
                </a:solidFill>
                <a:latin typeface="Times New Roman" pitchFamily="18" charset="0"/>
              </a:rPr>
              <a:t>и</a:t>
            </a:r>
            <a:r>
              <a:rPr lang="en-GB" sz="1400" dirty="0" err="1" smtClean="0">
                <a:solidFill>
                  <a:srgbClr val="000000"/>
                </a:solidFill>
                <a:latin typeface="Times New Roman" pitchFamily="18" charset="0"/>
              </a:rPr>
              <a:t>зации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кровообращения</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Способствует уменьшению сосудистого рисунка на коже, помогает </a:t>
            </a:r>
            <a:r>
              <a:rPr lang="en-GB" sz="1400" dirty="0" err="1" smtClean="0">
                <a:solidFill>
                  <a:srgbClr val="000000"/>
                </a:solidFill>
                <a:latin typeface="Times New Roman" pitchFamily="18" charset="0"/>
              </a:rPr>
              <a:t>сн</a:t>
            </a:r>
            <a:r>
              <a:rPr lang="ru-RU" sz="1400" dirty="0" smtClean="0">
                <a:solidFill>
                  <a:srgbClr val="000000"/>
                </a:solidFill>
                <a:latin typeface="Times New Roman" pitchFamily="18" charset="0"/>
              </a:rPr>
              <a:t>ять</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отеки</a:t>
            </a:r>
            <a:r>
              <a:rPr lang="en-GB" sz="1400" dirty="0" smtClean="0">
                <a:solidFill>
                  <a:srgbClr val="000000"/>
                </a:solidFill>
                <a:latin typeface="Times New Roman" pitchFamily="18" charset="0"/>
              </a:rPr>
              <a:t> и </a:t>
            </a:r>
            <a:r>
              <a:rPr lang="en-GB" sz="1400" dirty="0" err="1" smtClean="0">
                <a:solidFill>
                  <a:srgbClr val="000000"/>
                </a:solidFill>
                <a:latin typeface="Times New Roman" pitchFamily="18" charset="0"/>
              </a:rPr>
              <a:t>чувство</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усталости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возникающие</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при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длительных</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нагрузках</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на</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ноги</a:t>
            </a:r>
            <a:r>
              <a:rPr lang="en-GB" sz="1400" dirty="0" smtClean="0">
                <a:solidFill>
                  <a:srgbClr val="000000"/>
                </a:solidFill>
                <a:latin typeface="Times New Roman" pitchFamily="18" charset="0"/>
              </a:rPr>
              <a:t>. </a:t>
            </a:r>
          </a:p>
          <a:p>
            <a:pPr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dirty="0" err="1" smtClean="0">
                <a:solidFill>
                  <a:srgbClr val="000000"/>
                </a:solidFill>
                <a:latin typeface="Times New Roman" pitchFamily="18" charset="0"/>
              </a:rPr>
              <a:t>Оказывает</a:t>
            </a:r>
            <a:r>
              <a:rPr lang="ru-RU"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венотонизирующее</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противовоспалительное</a:t>
            </a:r>
            <a:r>
              <a:rPr lang="en-GB" sz="1400" dirty="0" smtClean="0">
                <a:solidFill>
                  <a:srgbClr val="000000"/>
                </a:solidFill>
                <a:latin typeface="Times New Roman" pitchFamily="18" charset="0"/>
              </a:rPr>
              <a:t> и </a:t>
            </a:r>
            <a:r>
              <a:rPr lang="en-GB" sz="1400" dirty="0" err="1" smtClean="0">
                <a:solidFill>
                  <a:srgbClr val="000000"/>
                </a:solidFill>
                <a:latin typeface="Times New Roman" pitchFamily="18" charset="0"/>
              </a:rPr>
              <a:t>антисептическое</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действие</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смягчает</a:t>
            </a:r>
            <a:r>
              <a:rPr lang="en-GB" sz="1400" dirty="0" smtClean="0">
                <a:solidFill>
                  <a:srgbClr val="000000"/>
                </a:solidFill>
                <a:latin typeface="Times New Roman" pitchFamily="18" charset="0"/>
              </a:rPr>
              <a:t> и </a:t>
            </a:r>
            <a:r>
              <a:rPr lang="en-GB" sz="1400" dirty="0" err="1" smtClean="0">
                <a:solidFill>
                  <a:srgbClr val="000000"/>
                </a:solidFill>
                <a:latin typeface="Times New Roman" pitchFamily="18" charset="0"/>
              </a:rPr>
              <a:t>увлажняет</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кожу</a:t>
            </a:r>
            <a:r>
              <a:rPr lang="en-GB" sz="1400" dirty="0" smtClean="0">
                <a:solidFill>
                  <a:srgbClr val="000000"/>
                </a:solidFill>
                <a:latin typeface="Times New Roman" pitchFamily="18" charset="0"/>
              </a:rPr>
              <a:t>.</a:t>
            </a:r>
            <a:endParaRPr lang="ru-RU" sz="1400" dirty="0" smtClean="0">
              <a:solidFill>
                <a:srgbClr val="000000"/>
              </a:solidFill>
              <a:latin typeface="Times New Roman" pitchFamily="18" charset="0"/>
            </a:endParaRPr>
          </a:p>
          <a:p>
            <a:pPr algn="just">
              <a:spcAft>
                <a:spcPts val="600"/>
              </a:spcAft>
            </a:pPr>
            <a:r>
              <a:rPr lang="ru-RU" sz="1400" b="1" dirty="0" smtClean="0">
                <a:solidFill>
                  <a:srgbClr val="000000"/>
                </a:solidFill>
                <a:latin typeface="Times New Roman" pitchFamily="18" charset="0"/>
              </a:rPr>
              <a:t>Действующие вещества:</a:t>
            </a:r>
            <a:r>
              <a:rPr lang="ru-RU"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экстракт</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гамамелиса</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экстракт</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каштана</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конского</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экстракт</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иглицы</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масло </a:t>
            </a:r>
            <a:r>
              <a:rPr lang="ru-RU" sz="1400" dirty="0" err="1" smtClean="0">
                <a:solidFill>
                  <a:srgbClr val="000000"/>
                </a:solidFill>
                <a:latin typeface="Times New Roman" pitchFamily="18" charset="0"/>
              </a:rPr>
              <a:t>жожоба</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пантенол</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ментол</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эфирное</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масло</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кипариса</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эфирное</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масло</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лаванд</a:t>
            </a:r>
            <a:r>
              <a:rPr lang="ru-RU" sz="1400" dirty="0" err="1" smtClean="0">
                <a:solidFill>
                  <a:srgbClr val="000000"/>
                </a:solidFill>
                <a:latin typeface="Times New Roman" pitchFamily="18" charset="0"/>
              </a:rPr>
              <a:t>ы</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эфирное</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масло</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лимона</a:t>
            </a:r>
            <a:r>
              <a:rPr lang="ru-RU" sz="1400" dirty="0" smtClean="0">
                <a:solidFill>
                  <a:srgbClr val="000000"/>
                </a:solidFill>
                <a:latin typeface="Times New Roman" pitchFamily="18" charset="0"/>
              </a:rPr>
              <a:t>, </a:t>
            </a:r>
            <a:r>
              <a:rPr lang="ru-RU" sz="1400" dirty="0" err="1" smtClean="0">
                <a:solidFill>
                  <a:srgbClr val="000000"/>
                </a:solidFill>
                <a:latin typeface="Times New Roman" pitchFamily="18" charset="0"/>
              </a:rPr>
              <a:t>бисаболол</a:t>
            </a:r>
            <a:r>
              <a:rPr lang="ru-RU" sz="1400" dirty="0" smtClean="0">
                <a:solidFill>
                  <a:srgbClr val="000000"/>
                </a:solidFill>
                <a:latin typeface="Times New Roman" pitchFamily="18" charset="0"/>
              </a:rPr>
              <a:t>, </a:t>
            </a:r>
            <a:r>
              <a:rPr lang="ru-RU" sz="1400" dirty="0" err="1" smtClean="0">
                <a:solidFill>
                  <a:srgbClr val="000000"/>
                </a:solidFill>
                <a:latin typeface="Times New Roman" pitchFamily="18" charset="0"/>
              </a:rPr>
              <a:t>аллантоин</a:t>
            </a:r>
            <a:r>
              <a:rPr lang="ru-RU" sz="1400" dirty="0" smtClean="0">
                <a:solidFill>
                  <a:srgbClr val="000000"/>
                </a:solidFill>
                <a:latin typeface="Times New Roman" pitchFamily="18" charset="0"/>
              </a:rPr>
              <a:t>.</a:t>
            </a:r>
          </a:p>
          <a:p>
            <a:pPr algn="just">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latin typeface="Times New Roman" pitchFamily="18" charset="0"/>
              </a:rPr>
              <a:t>Применение:</a:t>
            </a:r>
            <a:r>
              <a:rPr lang="ru-RU" sz="1400" dirty="0" smtClean="0">
                <a:solidFill>
                  <a:srgbClr val="000000"/>
                </a:solidFill>
                <a:latin typeface="Times New Roman" pitchFamily="18" charset="0"/>
              </a:rPr>
              <a:t> </a:t>
            </a:r>
            <a:r>
              <a:rPr lang="ru-RU" sz="1400" dirty="0" err="1" smtClean="0">
                <a:solidFill>
                  <a:srgbClr val="000000"/>
                </a:solidFill>
                <a:latin typeface="Times New Roman" pitchFamily="18" charset="0"/>
              </a:rPr>
              <a:t>н</a:t>
            </a:r>
            <a:r>
              <a:rPr lang="en-GB" sz="1400" dirty="0" err="1" smtClean="0">
                <a:solidFill>
                  <a:srgbClr val="000000"/>
                </a:solidFill>
                <a:latin typeface="Times New Roman" pitchFamily="18" charset="0"/>
              </a:rPr>
              <a:t>анести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крем</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на</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чистую</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и сухую </a:t>
            </a:r>
            <a:r>
              <a:rPr lang="en-GB" sz="1400" dirty="0" err="1" smtClean="0">
                <a:solidFill>
                  <a:srgbClr val="000000"/>
                </a:solidFill>
                <a:latin typeface="Times New Roman" pitchFamily="18" charset="0"/>
              </a:rPr>
              <a:t>кожу</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ног</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втирать</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легкими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массирующими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движениями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снизу</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вверх</a:t>
            </a:r>
            <a:r>
              <a:rPr lang="en-GB" sz="1400" dirty="0" smtClean="0">
                <a:solidFill>
                  <a:srgbClr val="000000"/>
                </a:solidFill>
                <a:latin typeface="Times New Roman" pitchFamily="18" charset="0"/>
              </a:rPr>
              <a:t>.</a:t>
            </a:r>
            <a:endParaRPr lang="ru-RU" sz="1400" dirty="0" smtClean="0">
              <a:solidFill>
                <a:srgbClr val="000000"/>
              </a:solidFill>
              <a:latin typeface="Times New Roman" pitchFamily="18" charset="0"/>
            </a:endParaRPr>
          </a:p>
          <a:p>
            <a:pPr algn="just">
              <a:spcAft>
                <a:spcPts val="6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Times New Roman" pitchFamily="18" charset="0"/>
              </a:rPr>
              <a:t>Рекомендуемый курс применения не менее одного месяца.</a:t>
            </a:r>
            <a:endParaRPr lang="en-GB" sz="1400" dirty="0" smtClean="0">
              <a:solidFill>
                <a:srgbClr val="000000"/>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podrez_ti\Downloads\IMG_1445.jpg"/>
          <p:cNvPicPr>
            <a:picLocks noChangeAspect="1" noChangeArrowheads="1"/>
          </p:cNvPicPr>
          <p:nvPr/>
        </p:nvPicPr>
        <p:blipFill>
          <a:blip r:embed="rId3" cstate="print"/>
          <a:srcRect/>
          <a:stretch>
            <a:fillRect/>
          </a:stretch>
        </p:blipFill>
        <p:spPr bwMode="auto">
          <a:xfrm>
            <a:off x="4000496" y="786592"/>
            <a:ext cx="4576723" cy="4574076"/>
          </a:xfrm>
          <a:prstGeom prst="rect">
            <a:avLst/>
          </a:prstGeom>
          <a:noFill/>
        </p:spPr>
      </p:pic>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2" name="Прямоугольник 11"/>
          <p:cNvSpPr/>
          <p:nvPr/>
        </p:nvSpPr>
        <p:spPr>
          <a:xfrm>
            <a:off x="214282" y="929468"/>
            <a:ext cx="4143404"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Серия «</a:t>
            </a:r>
            <a:r>
              <a:rPr lang="en-US" b="1" dirty="0" smtClean="0">
                <a:solidFill>
                  <a:schemeClr val="tx1"/>
                </a:solidFill>
                <a:latin typeface="Times New Roman" pitchFamily="18" charset="0"/>
                <a:cs typeface="Times New Roman" pitchFamily="18" charset="0"/>
              </a:rPr>
              <a:t>AROMACOSMETICS</a:t>
            </a:r>
            <a:r>
              <a:rPr lang="ru-RU" b="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включает:</a:t>
            </a:r>
          </a:p>
        </p:txBody>
      </p:sp>
      <p:sp>
        <p:nvSpPr>
          <p:cNvPr id="9" name="Прямоугольник 8"/>
          <p:cNvSpPr/>
          <p:nvPr/>
        </p:nvSpPr>
        <p:spPr>
          <a:xfrm>
            <a:off x="642910" y="1358096"/>
            <a:ext cx="3286148" cy="3549433"/>
          </a:xfrm>
          <a:prstGeom prst="rect">
            <a:avLst/>
          </a:prstGeom>
        </p:spPr>
        <p:txBody>
          <a:bodyPr wrap="square">
            <a:spAutoFit/>
          </a:bodyPr>
          <a:lstStyle/>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Базисные масла</a:t>
            </a: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Эфирные масла</a:t>
            </a: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Масла для тела</a:t>
            </a: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err="1" smtClean="0">
                <a:solidFill>
                  <a:schemeClr val="tx1"/>
                </a:solidFill>
                <a:latin typeface="Times New Roman" pitchFamily="18" charset="0"/>
                <a:cs typeface="Times New Roman" pitchFamily="18" charset="0"/>
              </a:rPr>
              <a:t>Антицеллюлитную</a:t>
            </a:r>
            <a:r>
              <a:rPr lang="ru-RU" dirty="0" smtClean="0">
                <a:solidFill>
                  <a:schemeClr val="tx1"/>
                </a:solidFill>
                <a:latin typeface="Times New Roman" pitchFamily="18" charset="0"/>
                <a:cs typeface="Times New Roman" pitchFamily="18" charset="0"/>
              </a:rPr>
              <a:t> линию</a:t>
            </a: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Кремы для тела</a:t>
            </a: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buFont typeface="+mj-lt"/>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Средства по уходу за волосами</a:t>
            </a:r>
            <a:endParaRPr lang="ru-RU" dirty="0" smtClean="0">
              <a:solidFill>
                <a:schemeClr val="tx1"/>
              </a:solidFill>
              <a:latin typeface="Times New Roman" pitchFamily="18" charset="0"/>
              <a:cs typeface="Times New Roman" pitchFamily="18" charset="0"/>
            </a:endParaRP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13" name="Прямоугольник 12"/>
          <p:cNvSpPr/>
          <p:nvPr/>
        </p:nvSpPr>
        <p:spPr>
          <a:xfrm>
            <a:off x="0" y="215088"/>
            <a:ext cx="4143372" cy="361253"/>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4857752"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Кремы для тела: Крем для смягчения кожи стоп</a:t>
            </a:r>
            <a:endParaRPr lang="ru-RU" dirty="0" smtClean="0"/>
          </a:p>
        </p:txBody>
      </p:sp>
      <p:pic>
        <p:nvPicPr>
          <p:cNvPr id="13" name="Picture 2" descr="P:\Full share\ДЕПАРТАМЕНТ МАРКЕТИНГА\1ФОТОГРАФИИИ ПРОДУКТОВ\galenopharm_0004_web.jpg"/>
          <p:cNvPicPr>
            <a:picLocks noChangeAspect="1" noChangeArrowheads="1"/>
          </p:cNvPicPr>
          <p:nvPr/>
        </p:nvPicPr>
        <p:blipFill>
          <a:blip r:embed="rId3" cstate="print"/>
          <a:srcRect/>
          <a:stretch>
            <a:fillRect/>
          </a:stretch>
        </p:blipFill>
        <p:spPr bwMode="auto">
          <a:xfrm>
            <a:off x="142844" y="929468"/>
            <a:ext cx="2928958" cy="3890082"/>
          </a:xfrm>
          <a:prstGeom prst="rect">
            <a:avLst/>
          </a:prstGeom>
          <a:noFill/>
        </p:spPr>
      </p:pic>
      <p:sp>
        <p:nvSpPr>
          <p:cNvPr id="17" name="Прямоугольник 16"/>
          <p:cNvSpPr/>
          <p:nvPr/>
        </p:nvSpPr>
        <p:spPr>
          <a:xfrm>
            <a:off x="3071802" y="1143782"/>
            <a:ext cx="5715040" cy="3522952"/>
          </a:xfrm>
          <a:prstGeom prst="rect">
            <a:avLst/>
          </a:prstGeom>
        </p:spPr>
        <p:txBody>
          <a:bodyPr wrap="square">
            <a:spAutoFit/>
          </a:bodyPr>
          <a:lstStyle/>
          <a:p>
            <a:pPr algn="just">
              <a:spcAft>
                <a:spcPts val="600"/>
              </a:spcAft>
            </a:pPr>
            <a:r>
              <a:rPr lang="ru-RU" sz="1400" dirty="0" smtClean="0">
                <a:solidFill>
                  <a:srgbClr val="000000"/>
                </a:solidFill>
                <a:latin typeface="Times New Roman" pitchFamily="18" charset="0"/>
              </a:rPr>
              <a:t>Крем для смягчения кожи стоп </a:t>
            </a:r>
            <a:r>
              <a:rPr lang="ru-RU" sz="1400" dirty="0" smtClean="0">
                <a:solidFill>
                  <a:schemeClr val="tx1"/>
                </a:solidFill>
                <a:latin typeface="Times New Roman" pitchFamily="18" charset="0"/>
                <a:cs typeface="Times New Roman" pitchFamily="18" charset="0"/>
              </a:rPr>
              <a:t>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предназначен для интенсивного ухода за сухой и загрубевшей кожей стоп. Благодаря содержанию натуральных жирных и эфирных масел, обладающих выраженным смягчающим и увлажняющим действиями, крем восстанавливает эластичность кожи и предотвращает потерю клетками  естественной влаги. Стимулирует процессы регенерации и возвращает коже здоровый вид.</a:t>
            </a:r>
            <a:endParaRPr lang="ru-RU" sz="1400" b="1" dirty="0" smtClean="0">
              <a:solidFill>
                <a:schemeClr val="tx1"/>
              </a:solidFill>
              <a:latin typeface="Times New Roman" pitchFamily="18" charset="0"/>
              <a:cs typeface="Times New Roman" pitchFamily="18" charset="0"/>
            </a:endParaRP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a:t>
            </a:r>
            <a:r>
              <a:rPr lang="ru-RU" sz="1400" dirty="0" smtClean="0">
                <a:solidFill>
                  <a:schemeClr val="tx1"/>
                </a:solidFill>
                <a:latin typeface="Times New Roman" pitchFamily="18" charset="0"/>
                <a:cs typeface="Times New Roman" pitchFamily="18" charset="0"/>
              </a:rPr>
              <a:t> масло миндальное, эфирное масло грейпфрута, масло виноградное, эфирное масло сандала, эфирное масло иланг – иланга, </a:t>
            </a:r>
            <a:r>
              <a:rPr lang="ru-RU" sz="1400" dirty="0" err="1" smtClean="0">
                <a:solidFill>
                  <a:schemeClr val="tx1"/>
                </a:solidFill>
                <a:latin typeface="Times New Roman" pitchFamily="18" charset="0"/>
                <a:cs typeface="Times New Roman" pitchFamily="18" charset="0"/>
              </a:rPr>
              <a:t>аллантоин</a:t>
            </a:r>
            <a:r>
              <a:rPr lang="ru-RU" sz="1400" dirty="0" smtClean="0">
                <a:solidFill>
                  <a:schemeClr val="tx1"/>
                </a:solidFill>
                <a:latin typeface="Times New Roman" pitchFamily="18" charset="0"/>
                <a:cs typeface="Times New Roman" pitchFamily="18" charset="0"/>
              </a:rPr>
              <a:t>.</a:t>
            </a:r>
            <a:endParaRPr lang="en-GB" sz="1400" dirty="0" smtClean="0">
              <a:solidFill>
                <a:schemeClr val="tx1"/>
              </a:solidFill>
              <a:latin typeface="Times New Roman" pitchFamily="18" charset="0"/>
            </a:endParaRP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нанести небольшое количество крема на чистую и сухую кожу стоп, массирующими движениями втирать  до полного впитывания.</a:t>
            </a: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6286512"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Кремы для тела: </a:t>
            </a:r>
            <a:r>
              <a:rPr lang="ru-RU" b="1" dirty="0" smtClean="0">
                <a:solidFill>
                  <a:srgbClr val="000000"/>
                </a:solidFill>
                <a:latin typeface="Times New Roman" pitchFamily="18" charset="0"/>
              </a:rPr>
              <a:t>Крем для ухода за потрескавшейся кожей стоп</a:t>
            </a:r>
            <a:endParaRPr lang="ru-RU" b="1" dirty="0" smtClean="0"/>
          </a:p>
        </p:txBody>
      </p:sp>
      <p:pic>
        <p:nvPicPr>
          <p:cNvPr id="18" name="Picture 2" descr="P:\Full share\ДЕПАРТАМЕНТ МАРКЕТИНГА\1ФОТОГРАФИИИ ПРОДУКТОВ\galenopharm_0001_web.jpg"/>
          <p:cNvPicPr>
            <a:picLocks noChangeAspect="1" noChangeArrowheads="1"/>
          </p:cNvPicPr>
          <p:nvPr/>
        </p:nvPicPr>
        <p:blipFill>
          <a:blip r:embed="rId3" cstate="print"/>
          <a:srcRect/>
          <a:stretch>
            <a:fillRect/>
          </a:stretch>
        </p:blipFill>
        <p:spPr bwMode="auto">
          <a:xfrm>
            <a:off x="142843" y="858030"/>
            <a:ext cx="3000535" cy="3929090"/>
          </a:xfrm>
          <a:prstGeom prst="rect">
            <a:avLst/>
          </a:prstGeom>
          <a:noFill/>
        </p:spPr>
      </p:pic>
      <p:sp>
        <p:nvSpPr>
          <p:cNvPr id="20" name="Прямоугольник 19"/>
          <p:cNvSpPr/>
          <p:nvPr/>
        </p:nvSpPr>
        <p:spPr>
          <a:xfrm>
            <a:off x="3143240" y="1072344"/>
            <a:ext cx="5643602" cy="3270895"/>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cs typeface="Times New Roman" pitchFamily="18" charset="0"/>
              </a:rPr>
              <a:t>Благодаря присутствию натуральных экстрактов шалфея, ромашки, облепихового масла и комплекса эфирных масел </a:t>
            </a:r>
            <a:r>
              <a:rPr lang="ru-RU" sz="1400" dirty="0" smtClean="0">
                <a:solidFill>
                  <a:schemeClr val="tx1"/>
                </a:solidFill>
                <a:latin typeface="Times New Roman" pitchFamily="18" charset="0"/>
              </a:rPr>
              <a:t>Кре</a:t>
            </a:r>
            <a:r>
              <a:rPr lang="ru-RU" sz="1400" dirty="0" smtClean="0">
                <a:solidFill>
                  <a:srgbClr val="000000"/>
                </a:solidFill>
                <a:latin typeface="Times New Roman" pitchFamily="18" charset="0"/>
              </a:rPr>
              <a:t>м для ухода за потрескавшейся кожей стоп </a:t>
            </a:r>
            <a:r>
              <a:rPr lang="ru-RU" sz="1400" dirty="0" smtClean="0">
                <a:solidFill>
                  <a:schemeClr val="tx1"/>
                </a:solidFill>
                <a:latin typeface="Times New Roman" pitchFamily="18" charset="0"/>
                <a:cs typeface="Times New Roman" pitchFamily="18" charset="0"/>
              </a:rPr>
              <a:t>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обладает  противовоспалительным, заживляющим, успокаивающим действиями,  бережно ухаживает за кожей стоп, питает, возвращает ей мягкость и эластичность, способствует заживлению мелких трещин.</a:t>
            </a:r>
            <a:endParaRPr lang="en-GB" sz="1400" dirty="0" smtClean="0">
              <a:solidFill>
                <a:srgbClr val="000000"/>
              </a:solidFill>
              <a:latin typeface="Times New Roman" pitchFamily="18" charset="0"/>
            </a:endParaRP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cs typeface="Times New Roman" pitchFamily="18" charset="0"/>
              </a:rPr>
              <a:t>экстракт шалфея, экстракт ромашки, масло облепиховое, пантенол, эфирное масло розового дерева, эфирное масло нероли, эфирное масло чайного дерева, </a:t>
            </a:r>
            <a:r>
              <a:rPr lang="ru-RU" sz="1400" dirty="0" err="1" smtClean="0">
                <a:solidFill>
                  <a:schemeClr val="tx1"/>
                </a:solidFill>
                <a:latin typeface="Times New Roman" pitchFamily="18" charset="0"/>
                <a:cs typeface="Times New Roman" pitchFamily="18" charset="0"/>
              </a:rPr>
              <a:t>бисаболол</a:t>
            </a:r>
            <a:r>
              <a:rPr lang="ru-RU" sz="1400" dirty="0" smtClean="0">
                <a:solidFill>
                  <a:schemeClr val="tx1"/>
                </a:solidFill>
                <a:latin typeface="Times New Roman" pitchFamily="18" charset="0"/>
                <a:cs typeface="Times New Roman" pitchFamily="18" charset="0"/>
              </a:rPr>
              <a:t>.</a:t>
            </a:r>
            <a:endParaRPr lang="en-GB" sz="1400" dirty="0" smtClean="0">
              <a:solidFill>
                <a:schemeClr val="tx1"/>
              </a:solidFill>
              <a:latin typeface="Times New Roman" pitchFamily="18" charset="0"/>
            </a:endParaRP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нанести небольшое количество крема на чистую и сухую кожу стоп, массирующими движениями втирать  до полного впитывания.</a:t>
            </a:r>
          </a:p>
        </p:txBody>
      </p:sp>
      <p:sp>
        <p:nvSpPr>
          <p:cNvPr id="9" name="Прямоугольник 8"/>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142844" y="643716"/>
            <a:ext cx="8786812" cy="0"/>
          </a:xfrm>
          <a:prstGeom prst="line">
            <a:avLst/>
          </a:prstGeom>
          <a:noFill/>
          <a:ln w="72009">
            <a:solidFill>
              <a:srgbClr val="3399FF"/>
            </a:solidFill>
            <a:round/>
            <a:headEnd/>
            <a:tailEnd/>
          </a:ln>
        </p:spPr>
        <p:txBody>
          <a:bodyPr/>
          <a:lstStyle/>
          <a:p>
            <a:endParaRPr lang="ru-RU" dirty="0"/>
          </a:p>
        </p:txBody>
      </p:sp>
      <p:sp>
        <p:nvSpPr>
          <p:cNvPr id="9" name="Прямоугольник 8"/>
          <p:cNvSpPr/>
          <p:nvPr/>
        </p:nvSpPr>
        <p:spPr>
          <a:xfrm>
            <a:off x="2571736" y="858030"/>
            <a:ext cx="6572264" cy="362535"/>
          </a:xfrm>
          <a:prstGeom prst="rect">
            <a:avLst/>
          </a:prstGeom>
        </p:spPr>
        <p:txBody>
          <a:bodyPr wrap="square">
            <a:spAutoFit/>
          </a:bodyPr>
          <a:lstStyle/>
          <a:p>
            <a:r>
              <a:rPr lang="ru-RU" dirty="0" smtClean="0"/>
              <a:t>.</a:t>
            </a:r>
            <a:endParaRPr lang="ru-RU" dirty="0"/>
          </a:p>
        </p:txBody>
      </p:sp>
      <p:sp>
        <p:nvSpPr>
          <p:cNvPr id="10" name="Прямоугольник 9"/>
          <p:cNvSpPr/>
          <p:nvPr/>
        </p:nvSpPr>
        <p:spPr>
          <a:xfrm>
            <a:off x="3071802" y="1143782"/>
            <a:ext cx="5715040" cy="3471207"/>
          </a:xfrm>
          <a:prstGeom prst="rect">
            <a:avLst/>
          </a:prstGeom>
        </p:spPr>
        <p:txBody>
          <a:bodyPr wrap="square">
            <a:spAutoFit/>
          </a:bodyPr>
          <a:lstStyle/>
          <a:p>
            <a:pPr algn="just">
              <a:spcAft>
                <a:spcPts val="600"/>
              </a:spcAft>
            </a:pPr>
            <a:r>
              <a:rPr lang="ru-RU" sz="1400" dirty="0" smtClean="0">
                <a:solidFill>
                  <a:schemeClr val="tx1"/>
                </a:solidFill>
                <a:latin typeface="Times New Roman" pitchFamily="18" charset="0"/>
              </a:rPr>
              <a:t>Крем для ухода за уставшими ногами </a:t>
            </a:r>
            <a:r>
              <a:rPr lang="ru-RU" sz="1400" dirty="0" smtClean="0">
                <a:solidFill>
                  <a:schemeClr val="tx1"/>
                </a:solidFill>
                <a:latin typeface="Times New Roman" pitchFamily="18" charset="0"/>
                <a:cs typeface="Times New Roman" pitchFamily="18" charset="0"/>
              </a:rPr>
              <a:t>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способствует снятию чувства усталости в ногах после длительных нагрузок, улучшает кровообращение, оказывает </a:t>
            </a:r>
            <a:r>
              <a:rPr lang="ru-RU" sz="1400" dirty="0" err="1" smtClean="0">
                <a:solidFill>
                  <a:schemeClr val="tx1"/>
                </a:solidFill>
                <a:latin typeface="Times New Roman" pitchFamily="18" charset="0"/>
                <a:cs typeface="Times New Roman" pitchFamily="18" charset="0"/>
              </a:rPr>
              <a:t>противоотечное</a:t>
            </a:r>
            <a:r>
              <a:rPr lang="ru-RU" sz="1400" dirty="0" smtClean="0">
                <a:solidFill>
                  <a:schemeClr val="tx1"/>
                </a:solidFill>
                <a:latin typeface="Times New Roman" pitchFamily="18" charset="0"/>
                <a:cs typeface="Times New Roman" pitchFamily="18" charset="0"/>
              </a:rPr>
              <a:t>, противовоспалительное и дезодорирующее действия. Входящие в состав крема компоненты </a:t>
            </a:r>
            <a:r>
              <a:rPr lang="en-GB" sz="1400" dirty="0" err="1" smtClean="0">
                <a:solidFill>
                  <a:schemeClr val="tx1"/>
                </a:solidFill>
                <a:latin typeface="Times New Roman" pitchFamily="18" charset="0"/>
              </a:rPr>
              <a:t>улучш</a:t>
            </a:r>
            <a:r>
              <a:rPr lang="ru-RU" sz="1400" dirty="0" err="1" smtClean="0">
                <a:solidFill>
                  <a:schemeClr val="tx1"/>
                </a:solidFill>
                <a:latin typeface="Times New Roman" pitchFamily="18" charset="0"/>
              </a:rPr>
              <a:t>ают</a:t>
            </a:r>
            <a:r>
              <a:rPr lang="en-GB" sz="1400" dirty="0" smtClean="0">
                <a:solidFill>
                  <a:schemeClr val="tx1"/>
                </a:solidFill>
                <a:latin typeface="Times New Roman" pitchFamily="18" charset="0"/>
              </a:rPr>
              <a:t> </a:t>
            </a:r>
            <a:r>
              <a:rPr lang="en-GB" sz="1400" dirty="0" err="1" smtClean="0">
                <a:solidFill>
                  <a:schemeClr val="tx1"/>
                </a:solidFill>
                <a:latin typeface="Times New Roman" pitchFamily="18" charset="0"/>
              </a:rPr>
              <a:t>сосудист</a:t>
            </a:r>
            <a:r>
              <a:rPr lang="ru-RU" sz="1400" dirty="0" err="1" smtClean="0">
                <a:solidFill>
                  <a:schemeClr val="tx1"/>
                </a:solidFill>
                <a:latin typeface="Times New Roman" pitchFamily="18" charset="0"/>
              </a:rPr>
              <a:t>ый</a:t>
            </a:r>
            <a:r>
              <a:rPr lang="en-GB" sz="1400" dirty="0" smtClean="0">
                <a:solidFill>
                  <a:schemeClr val="tx1"/>
                </a:solidFill>
                <a:latin typeface="Times New Roman" pitchFamily="18" charset="0"/>
              </a:rPr>
              <a:t> </a:t>
            </a:r>
            <a:r>
              <a:rPr lang="en-GB" sz="1400" dirty="0" err="1" smtClean="0">
                <a:solidFill>
                  <a:schemeClr val="tx1"/>
                </a:solidFill>
                <a:latin typeface="Times New Roman" pitchFamily="18" charset="0"/>
              </a:rPr>
              <a:t>тонус</a:t>
            </a:r>
            <a:r>
              <a:rPr lang="en-GB" sz="1400" dirty="0" smtClean="0">
                <a:solidFill>
                  <a:schemeClr val="tx1"/>
                </a:solidFill>
                <a:latin typeface="Times New Roman" pitchFamily="18" charset="0"/>
              </a:rPr>
              <a:t> </a:t>
            </a:r>
            <a:r>
              <a:rPr lang="en-GB" sz="1400" dirty="0" err="1" smtClean="0">
                <a:solidFill>
                  <a:schemeClr val="tx1"/>
                </a:solidFill>
                <a:latin typeface="Times New Roman" pitchFamily="18" charset="0"/>
              </a:rPr>
              <a:t>ног</a:t>
            </a:r>
            <a:r>
              <a:rPr lang="ru-RU" sz="1400" dirty="0" smtClean="0">
                <a:solidFill>
                  <a:schemeClr val="tx1"/>
                </a:solidFill>
                <a:latin typeface="Times New Roman" pitchFamily="18" charset="0"/>
              </a:rPr>
              <a:t>, укрепляют стенки капилляров</a:t>
            </a:r>
            <a:r>
              <a:rPr lang="en-GB" sz="1400" dirty="0" smtClean="0">
                <a:solidFill>
                  <a:schemeClr val="tx1"/>
                </a:solidFill>
                <a:latin typeface="Times New Roman" pitchFamily="18" charset="0"/>
              </a:rPr>
              <a:t> и </a:t>
            </a:r>
            <a:r>
              <a:rPr lang="ru-RU" sz="1400" dirty="0" smtClean="0">
                <a:solidFill>
                  <a:schemeClr val="tx1"/>
                </a:solidFill>
                <a:latin typeface="Times New Roman" pitchFamily="18" charset="0"/>
              </a:rPr>
              <a:t>способствуют </a:t>
            </a:r>
            <a:r>
              <a:rPr lang="en-GB" sz="1400" dirty="0" err="1" smtClean="0">
                <a:solidFill>
                  <a:schemeClr val="tx1"/>
                </a:solidFill>
                <a:latin typeface="Times New Roman" pitchFamily="18" charset="0"/>
              </a:rPr>
              <a:t>норм</a:t>
            </a:r>
            <a:r>
              <a:rPr lang="ru-RU" sz="1400" dirty="0" smtClean="0">
                <a:solidFill>
                  <a:schemeClr val="tx1"/>
                </a:solidFill>
                <a:latin typeface="Times New Roman" pitchFamily="18" charset="0"/>
              </a:rPr>
              <a:t>а</a:t>
            </a:r>
            <a:r>
              <a:rPr lang="en-GB" sz="1400" dirty="0" smtClean="0">
                <a:solidFill>
                  <a:schemeClr val="tx1"/>
                </a:solidFill>
                <a:latin typeface="Times New Roman" pitchFamily="18" charset="0"/>
              </a:rPr>
              <a:t>л</a:t>
            </a:r>
            <a:r>
              <a:rPr lang="ru-RU" sz="1400" dirty="0" smtClean="0">
                <a:solidFill>
                  <a:schemeClr val="tx1"/>
                </a:solidFill>
                <a:latin typeface="Times New Roman" pitchFamily="18" charset="0"/>
              </a:rPr>
              <a:t>и</a:t>
            </a:r>
            <a:r>
              <a:rPr lang="en-GB" sz="1400" dirty="0" err="1" smtClean="0">
                <a:solidFill>
                  <a:schemeClr val="tx1"/>
                </a:solidFill>
                <a:latin typeface="Times New Roman" pitchFamily="18" charset="0"/>
              </a:rPr>
              <a:t>зации</a:t>
            </a:r>
            <a:r>
              <a:rPr lang="en-GB" sz="1400" dirty="0" smtClean="0">
                <a:solidFill>
                  <a:schemeClr val="tx1"/>
                </a:solidFill>
                <a:latin typeface="Times New Roman" pitchFamily="18" charset="0"/>
              </a:rPr>
              <a:t> </a:t>
            </a:r>
            <a:r>
              <a:rPr lang="en-GB" sz="1400" dirty="0" err="1" smtClean="0">
                <a:solidFill>
                  <a:schemeClr val="tx1"/>
                </a:solidFill>
                <a:latin typeface="Times New Roman" pitchFamily="18" charset="0"/>
              </a:rPr>
              <a:t>кровообращения</a:t>
            </a:r>
            <a:r>
              <a:rPr lang="en-GB" sz="1400" dirty="0" smtClean="0">
                <a:solidFill>
                  <a:schemeClr val="tx1"/>
                </a:solidFill>
                <a:latin typeface="Times New Roman" pitchFamily="18" charset="0"/>
              </a:rPr>
              <a:t>.</a:t>
            </a:r>
            <a:r>
              <a:rPr lang="ru-RU" sz="1400" dirty="0" smtClean="0">
                <a:solidFill>
                  <a:schemeClr val="tx1"/>
                </a:solidFill>
                <a:latin typeface="Times New Roman" pitchFamily="18" charset="0"/>
              </a:rPr>
              <a:t> </a:t>
            </a:r>
            <a:endParaRPr lang="en-GB" sz="1400" dirty="0" smtClean="0">
              <a:solidFill>
                <a:schemeClr val="tx1"/>
              </a:solidFill>
              <a:latin typeface="Times New Roman" pitchFamily="18" charset="0"/>
            </a:endParaRPr>
          </a:p>
          <a:p>
            <a:pPr algn="just">
              <a:spcAft>
                <a:spcPts val="600"/>
              </a:spcAft>
            </a:pPr>
            <a:r>
              <a:rPr lang="ru-RU" sz="1400" b="1" dirty="0" smtClean="0">
                <a:solidFill>
                  <a:schemeClr val="tx1"/>
                </a:solidFill>
                <a:latin typeface="Times New Roman" pitchFamily="18" charset="0"/>
                <a:cs typeface="Times New Roman" pitchFamily="18" charset="0"/>
              </a:rPr>
              <a:t>Действующие вещества: </a:t>
            </a:r>
            <a:r>
              <a:rPr lang="ru-RU" sz="1400" dirty="0" smtClean="0">
                <a:solidFill>
                  <a:schemeClr val="tx1"/>
                </a:solidFill>
                <a:latin typeface="Times New Roman" pitchFamily="18" charset="0"/>
                <a:cs typeface="Times New Roman" pitchFamily="18" charset="0"/>
              </a:rPr>
              <a:t>экстракт каштана конского, экстракт арники, экстракт красного винограда, эфирное масло апельсина, </a:t>
            </a:r>
            <a:r>
              <a:rPr lang="ru-RU" sz="1400" dirty="0" err="1" smtClean="0">
                <a:solidFill>
                  <a:schemeClr val="tx1"/>
                </a:solidFill>
                <a:latin typeface="Times New Roman" pitchFamily="18" charset="0"/>
                <a:cs typeface="Times New Roman" pitchFamily="18" charset="0"/>
              </a:rPr>
              <a:t>бисаболол</a:t>
            </a:r>
            <a:r>
              <a:rPr lang="ru-RU" sz="1400" dirty="0" smtClean="0">
                <a:solidFill>
                  <a:schemeClr val="tx1"/>
                </a:solidFill>
                <a:latin typeface="Times New Roman" pitchFamily="18" charset="0"/>
                <a:cs typeface="Times New Roman" pitchFamily="18" charset="0"/>
              </a:rPr>
              <a:t>, аллантоин, ментол, эфирное масло лаванды, эфирное масло тимьяна, эфирное масло розмарина, эфирное масло эвкалипта.</a:t>
            </a:r>
          </a:p>
          <a:p>
            <a:pPr algn="just">
              <a:lnSpc>
                <a:spcPct val="10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chemeClr val="tx1"/>
                </a:solidFill>
                <a:latin typeface="Times New Roman" pitchFamily="18" charset="0"/>
                <a:cs typeface="Times New Roman" pitchFamily="18" charset="0"/>
              </a:rPr>
              <a:t>Применение: </a:t>
            </a:r>
            <a:r>
              <a:rPr lang="ru-RU" sz="1400" dirty="0" err="1" smtClean="0">
                <a:solidFill>
                  <a:srgbClr val="000000"/>
                </a:solidFill>
                <a:latin typeface="Times New Roman" pitchFamily="18" charset="0"/>
              </a:rPr>
              <a:t>н</a:t>
            </a:r>
            <a:r>
              <a:rPr lang="en-GB" sz="1400" dirty="0" err="1" smtClean="0">
                <a:solidFill>
                  <a:srgbClr val="000000"/>
                </a:solidFill>
                <a:latin typeface="Times New Roman" pitchFamily="18" charset="0"/>
              </a:rPr>
              <a:t>анести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крем</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на</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чистую</a:t>
            </a:r>
            <a:r>
              <a:rPr lang="en-GB" sz="1400" dirty="0" smtClean="0">
                <a:solidFill>
                  <a:srgbClr val="000000"/>
                </a:solidFill>
                <a:latin typeface="Times New Roman" pitchFamily="18" charset="0"/>
              </a:rPr>
              <a:t> </a:t>
            </a:r>
            <a:r>
              <a:rPr lang="ru-RU" sz="1400" dirty="0" smtClean="0">
                <a:solidFill>
                  <a:srgbClr val="000000"/>
                </a:solidFill>
                <a:latin typeface="Times New Roman" pitchFamily="18" charset="0"/>
              </a:rPr>
              <a:t>и сухую </a:t>
            </a:r>
            <a:r>
              <a:rPr lang="en-GB" sz="1400" dirty="0" err="1" smtClean="0">
                <a:solidFill>
                  <a:srgbClr val="000000"/>
                </a:solidFill>
                <a:latin typeface="Times New Roman" pitchFamily="18" charset="0"/>
              </a:rPr>
              <a:t>кожу</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ног</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втирать</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легкими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массирующими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движениями</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снизу</a:t>
            </a:r>
            <a:r>
              <a:rPr lang="en-GB" sz="1400" dirty="0" smtClean="0">
                <a:solidFill>
                  <a:srgbClr val="000000"/>
                </a:solidFill>
                <a:latin typeface="Times New Roman" pitchFamily="18" charset="0"/>
              </a:rPr>
              <a:t> </a:t>
            </a:r>
            <a:r>
              <a:rPr lang="en-GB" sz="1400" dirty="0" err="1" smtClean="0">
                <a:solidFill>
                  <a:srgbClr val="000000"/>
                </a:solidFill>
                <a:latin typeface="Times New Roman" pitchFamily="18" charset="0"/>
              </a:rPr>
              <a:t>вверх</a:t>
            </a:r>
            <a:r>
              <a:rPr lang="en-GB" sz="1400" dirty="0" smtClean="0">
                <a:solidFill>
                  <a:srgbClr val="000000"/>
                </a:solidFill>
                <a:latin typeface="Times New Roman" pitchFamily="18" charset="0"/>
              </a:rPr>
              <a:t>.</a:t>
            </a:r>
            <a:endParaRPr lang="ru-RU" sz="1400" dirty="0" smtClean="0">
              <a:solidFill>
                <a:srgbClr val="000000"/>
              </a:solidFill>
              <a:latin typeface="Times New Roman" pitchFamily="18" charset="0"/>
            </a:endParaRPr>
          </a:p>
          <a:p>
            <a:pPr algn="just">
              <a:lnSpc>
                <a:spcPct val="109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Times New Roman" pitchFamily="18" charset="0"/>
              </a:rPr>
              <a:t>Рекомендуемый курс применения не менее одного месяца.</a:t>
            </a:r>
            <a:r>
              <a:rPr lang="ru-RU" sz="1400" b="1" dirty="0" smtClean="0">
                <a:solidFill>
                  <a:schemeClr val="tx1"/>
                </a:solidFill>
                <a:latin typeface="Times New Roman" pitchFamily="18" charset="0"/>
                <a:cs typeface="Times New Roman" pitchFamily="18" charset="0"/>
              </a:rPr>
              <a:t> </a:t>
            </a:r>
            <a:endParaRPr lang="en-GB" sz="1400" dirty="0" smtClean="0">
              <a:solidFill>
                <a:srgbClr val="000000"/>
              </a:solidFill>
              <a:latin typeface="Times New Roman" pitchFamily="18" charset="0"/>
            </a:endParaRPr>
          </a:p>
        </p:txBody>
      </p:sp>
      <p:sp>
        <p:nvSpPr>
          <p:cNvPr id="13" name="Прямоугольник 12"/>
          <p:cNvSpPr/>
          <p:nvPr/>
        </p:nvSpPr>
        <p:spPr>
          <a:xfrm>
            <a:off x="142844" y="929468"/>
            <a:ext cx="235962" cy="361253"/>
          </a:xfrm>
          <a:prstGeom prst="rect">
            <a:avLst/>
          </a:prstGeom>
        </p:spPr>
        <p:txBody>
          <a:bodyPr wrap="none">
            <a:spAutoFit/>
          </a:bodyPr>
          <a:lstStyle/>
          <a:p>
            <a:r>
              <a:rPr lang="ru-RU" b="1" dirty="0" smtClean="0">
                <a:solidFill>
                  <a:schemeClr val="tx1"/>
                </a:solidFill>
                <a:latin typeface="Times New Roman" pitchFamily="18" charset="0"/>
                <a:cs typeface="Times New Roman" pitchFamily="18" charset="0"/>
              </a:rPr>
              <a:t> </a:t>
            </a:r>
            <a:endParaRPr lang="ru-RU" dirty="0"/>
          </a:p>
        </p:txBody>
      </p:sp>
      <p:sp>
        <p:nvSpPr>
          <p:cNvPr id="18" name="Прямоугольник 17"/>
          <p:cNvSpPr/>
          <p:nvPr/>
        </p:nvSpPr>
        <p:spPr>
          <a:xfrm>
            <a:off x="0" y="286526"/>
            <a:ext cx="5399363" cy="380425"/>
          </a:xfrm>
          <a:prstGeom prst="rect">
            <a:avLst/>
          </a:prstGeom>
        </p:spPr>
        <p:txBody>
          <a:bodyPr wrap="non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Кремы для тела: Крем для ухода за уставшими ногами</a:t>
            </a:r>
            <a:endParaRPr lang="ru-RU" dirty="0" smtClean="0"/>
          </a:p>
        </p:txBody>
      </p:sp>
      <p:sp>
        <p:nvSpPr>
          <p:cNvPr id="19" name="Text Box 7"/>
          <p:cNvSpPr txBox="1">
            <a:spLocks noChangeArrowheads="1"/>
          </p:cNvSpPr>
          <p:nvPr/>
        </p:nvSpPr>
        <p:spPr bwMode="auto">
          <a:xfrm>
            <a:off x="2643174" y="1072344"/>
            <a:ext cx="5357850" cy="1714512"/>
          </a:xfrm>
          <a:prstGeom prst="rect">
            <a:avLst/>
          </a:prstGeom>
          <a:noFill/>
          <a:ln w="9525">
            <a:noFill/>
            <a:round/>
            <a:headEnd/>
            <a:tailEnd/>
          </a:ln>
        </p:spPr>
        <p:txBody>
          <a:bodyPr lIns="90000" tIns="45000" rIns="90000" bIns="45000"/>
          <a:lstStyle/>
          <a:p>
            <a:pPr>
              <a:lnSpc>
                <a:spcPct val="95000"/>
              </a:lnSpc>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400" b="1" dirty="0">
              <a:solidFill>
                <a:schemeClr val="tx1"/>
              </a:solidFill>
              <a:latin typeface="Times New Roman" pitchFamily="18" charset="0"/>
            </a:endParaRPr>
          </a:p>
        </p:txBody>
      </p:sp>
      <p:pic>
        <p:nvPicPr>
          <p:cNvPr id="1026" name="Picture 2" descr="\\Designer2\@design\@ФИРЕННЫЙ СТИЛЬ И ВНУТРЕННЕЕ ОФОРМЛЕНИЕ\@ФОТОГРАФИИ\@ФОТОГРАФИИ ПРЕПАРАТОВ\ИСХОДНИКИ\веб\galenopharm_0024_web.jpg"/>
          <p:cNvPicPr>
            <a:picLocks noChangeAspect="1" noChangeArrowheads="1"/>
          </p:cNvPicPr>
          <p:nvPr/>
        </p:nvPicPr>
        <p:blipFill>
          <a:blip r:embed="rId3" cstate="print"/>
          <a:srcRect/>
          <a:stretch>
            <a:fillRect/>
          </a:stretch>
        </p:blipFill>
        <p:spPr bwMode="auto">
          <a:xfrm>
            <a:off x="214282" y="858030"/>
            <a:ext cx="2857520" cy="3808933"/>
          </a:xfrm>
          <a:prstGeom prst="rect">
            <a:avLst/>
          </a:prstGeom>
          <a:noFill/>
        </p:spPr>
      </p:pic>
      <p:sp>
        <p:nvSpPr>
          <p:cNvPr id="14" name="Прямоугольник 13"/>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odrez_ti\Downloads\IMG_1530.jpg"/>
          <p:cNvPicPr>
            <a:picLocks noChangeAspect="1" noChangeArrowheads="1"/>
          </p:cNvPicPr>
          <p:nvPr/>
        </p:nvPicPr>
        <p:blipFill>
          <a:blip r:embed="rId3" cstate="print"/>
          <a:srcRect/>
          <a:stretch>
            <a:fillRect/>
          </a:stretch>
        </p:blipFill>
        <p:spPr bwMode="auto">
          <a:xfrm>
            <a:off x="1500166" y="786592"/>
            <a:ext cx="5929354" cy="3952903"/>
          </a:xfrm>
          <a:prstGeom prst="rect">
            <a:avLst/>
          </a:prstGeom>
          <a:noFill/>
        </p:spPr>
      </p:pic>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3359470" cy="361253"/>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Средства по уходу за волосами</a:t>
            </a:r>
            <a:endParaRPr lang="ru-RU" b="1" dirty="0" smtClean="0"/>
          </a:p>
        </p:txBody>
      </p:sp>
      <p:sp>
        <p:nvSpPr>
          <p:cNvPr id="12" name="Прямоугольник 11"/>
          <p:cNvSpPr/>
          <p:nvPr/>
        </p:nvSpPr>
        <p:spPr>
          <a:xfrm>
            <a:off x="214282" y="2072476"/>
            <a:ext cx="8215370" cy="210897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p:txBody>
      </p:sp>
      <p:sp>
        <p:nvSpPr>
          <p:cNvPr id="10" name="Прямоугольник 9"/>
          <p:cNvSpPr/>
          <p:nvPr/>
        </p:nvSpPr>
        <p:spPr>
          <a:xfrm>
            <a:off x="0" y="4644244"/>
            <a:ext cx="9144000" cy="596445"/>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Эфирные масла и растительные экстракты, входящие в состав </a:t>
            </a:r>
            <a:r>
              <a:rPr lang="ru-RU" sz="1400" b="1" dirty="0" smtClean="0">
                <a:solidFill>
                  <a:schemeClr val="tx1"/>
                </a:solidFill>
                <a:latin typeface="Times New Roman" pitchFamily="18" charset="0"/>
                <a:cs typeface="Times New Roman" pitchFamily="18" charset="0"/>
              </a:rPr>
              <a:t>шампуней и бальзама-кондиционера</a:t>
            </a:r>
            <a:r>
              <a:rPr lang="ru-RU" sz="140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бережно ухаживают за волосами, придают им блеск, нормализуют кровоснабжение корней, стимулируя рост здоровых волос. </a:t>
            </a:r>
            <a:endParaRPr lang="ru-RU" sz="1400" dirty="0"/>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214942"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Средства </a:t>
            </a:r>
            <a:r>
              <a:rPr lang="ru-RU" b="1" dirty="0" smtClean="0">
                <a:solidFill>
                  <a:schemeClr val="tx1"/>
                </a:solidFill>
                <a:latin typeface="Times New Roman" pitchFamily="18" charset="0"/>
                <a:cs typeface="Times New Roman" pitchFamily="18" charset="0"/>
              </a:rPr>
              <a:t>по уходу за </a:t>
            </a:r>
            <a:r>
              <a:rPr lang="ru-RU" b="1" dirty="0" smtClean="0">
                <a:solidFill>
                  <a:schemeClr val="tx1"/>
                </a:solidFill>
                <a:latin typeface="Times New Roman" pitchFamily="18" charset="0"/>
                <a:cs typeface="Times New Roman" pitchFamily="18" charset="0"/>
              </a:rPr>
              <a:t>волосами</a:t>
            </a:r>
            <a:r>
              <a:rPr lang="ru-RU"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Шампунь </a:t>
            </a:r>
            <a:r>
              <a:rPr lang="ru-RU" b="1" dirty="0" err="1" smtClean="0">
                <a:solidFill>
                  <a:schemeClr val="tx1"/>
                </a:solidFill>
                <a:latin typeface="Times New Roman" pitchFamily="18" charset="0"/>
                <a:cs typeface="Times New Roman" pitchFamily="18" charset="0"/>
              </a:rPr>
              <a:t>рН-баланс</a:t>
            </a:r>
            <a:endParaRPr lang="ru-RU" b="1" dirty="0" smtClean="0"/>
          </a:p>
        </p:txBody>
      </p:sp>
      <p:sp>
        <p:nvSpPr>
          <p:cNvPr id="12" name="Прямоугольник 11"/>
          <p:cNvSpPr/>
          <p:nvPr/>
        </p:nvSpPr>
        <p:spPr>
          <a:xfrm>
            <a:off x="214282" y="2072476"/>
            <a:ext cx="8215370" cy="210897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p:txBody>
      </p:sp>
      <p:sp>
        <p:nvSpPr>
          <p:cNvPr id="10" name="Прямоугольник 9"/>
          <p:cNvSpPr/>
          <p:nvPr/>
        </p:nvSpPr>
        <p:spPr>
          <a:xfrm>
            <a:off x="3143240" y="1072344"/>
            <a:ext cx="5643602" cy="3621119"/>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Шампунь </a:t>
            </a:r>
            <a:r>
              <a:rPr lang="ru-RU" sz="1400" dirty="0" err="1" smtClean="0">
                <a:solidFill>
                  <a:schemeClr val="tx1"/>
                </a:solidFill>
                <a:latin typeface="Times New Roman" pitchFamily="18" charset="0"/>
                <a:cs typeface="Times New Roman" pitchFamily="18" charset="0"/>
              </a:rPr>
              <a:t>рН-баланс</a:t>
            </a:r>
            <a:r>
              <a:rPr lang="ru-RU" sz="1400" dirty="0" smtClean="0">
                <a:solidFill>
                  <a:schemeClr val="tx1"/>
                </a:solidFill>
                <a:latin typeface="Times New Roman" pitchFamily="18" charset="0"/>
                <a:cs typeface="Times New Roman" pitchFamily="18" charset="0"/>
              </a:rPr>
              <a:t>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идеально  подходит для всех типов волос, в том числе поврежденных, и при регулярном использовании поддерживает нормальный уровень кислотности (рН 5-6) кожи головы, успокаивает раздражение и зуд, защищает кожу от влияния неблагоприятных факторов внешней среды, придает волосам естественный блеск и мягкость, делает их послушными. </a:t>
            </a:r>
          </a:p>
          <a:p>
            <a:pPr algn="just">
              <a:spcAft>
                <a:spcPts val="0"/>
              </a:spcAft>
            </a:pPr>
            <a:r>
              <a:rPr lang="ru-RU" sz="1400" dirty="0" smtClean="0">
                <a:solidFill>
                  <a:schemeClr val="tx1"/>
                </a:solidFill>
                <a:latin typeface="Times New Roman" pitchFamily="18" charset="0"/>
                <a:cs typeface="Times New Roman" pitchFamily="18" charset="0"/>
              </a:rPr>
              <a:t>Не содержит красителей.</a:t>
            </a:r>
          </a:p>
          <a:p>
            <a:pPr algn="just">
              <a:spcAft>
                <a:spcPts val="0"/>
              </a:spcAft>
            </a:pPr>
            <a:endParaRPr lang="ru-RU" sz="1400" dirty="0" smtClean="0">
              <a:solidFill>
                <a:schemeClr val="tx1"/>
              </a:solidFill>
              <a:latin typeface="Times New Roman" pitchFamily="18" charset="0"/>
              <a:cs typeface="Times New Roman" pitchFamily="18" charset="0"/>
            </a:endParaRP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нанести на смоченные водой волосы умеренное количество шампуня и тщательно растереть, ополоснуть водой, повторно нанести небольшое количество шампуня на волосы, растереть и оставить на 2-3 минуты слегка массируя кожу головы, затем промыть волосы.</a:t>
            </a:r>
            <a:endParaRPr lang="ru-RU" sz="1400" dirty="0"/>
          </a:p>
        </p:txBody>
      </p:sp>
      <p:pic>
        <p:nvPicPr>
          <p:cNvPr id="2050" name="Picture 2" descr="P:\Full share\ДЕПАРТАМЕНТ МАРКЕТИНГА\1ФОТОГРАФИИИ ПРОДУКТОВ\PH.jpg"/>
          <p:cNvPicPr>
            <a:picLocks noChangeAspect="1" noChangeArrowheads="1"/>
          </p:cNvPicPr>
          <p:nvPr/>
        </p:nvPicPr>
        <p:blipFill>
          <a:blip r:embed="rId3" cstate="print"/>
          <a:srcRect/>
          <a:stretch>
            <a:fillRect/>
          </a:stretch>
        </p:blipFill>
        <p:spPr bwMode="auto">
          <a:xfrm>
            <a:off x="357158" y="1000906"/>
            <a:ext cx="2571768" cy="4091599"/>
          </a:xfrm>
          <a:prstGeom prst="rect">
            <a:avLst/>
          </a:prstGeom>
          <a:noFill/>
        </p:spPr>
      </p:pic>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6715140"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Средства </a:t>
            </a:r>
            <a:r>
              <a:rPr lang="ru-RU" b="1" dirty="0" smtClean="0">
                <a:solidFill>
                  <a:schemeClr val="tx1"/>
                </a:solidFill>
                <a:latin typeface="Times New Roman" pitchFamily="18" charset="0"/>
                <a:cs typeface="Times New Roman" pitchFamily="18" charset="0"/>
              </a:rPr>
              <a:t>по уходу за </a:t>
            </a:r>
            <a:r>
              <a:rPr lang="ru-RU" b="1" dirty="0" smtClean="0">
                <a:solidFill>
                  <a:schemeClr val="tx1"/>
                </a:solidFill>
                <a:latin typeface="Times New Roman" pitchFamily="18" charset="0"/>
                <a:cs typeface="Times New Roman" pitchFamily="18" charset="0"/>
              </a:rPr>
              <a:t>волосами: </a:t>
            </a:r>
            <a:r>
              <a:rPr lang="ru-RU" b="1" dirty="0" smtClean="0">
                <a:solidFill>
                  <a:schemeClr val="tx1"/>
                </a:solidFill>
                <a:latin typeface="Times New Roman" pitchFamily="18" charset="0"/>
                <a:cs typeface="Times New Roman" pitchFamily="18" charset="0"/>
              </a:rPr>
              <a:t>Шампунь с цинком от перхоти</a:t>
            </a:r>
            <a:endParaRPr lang="ru-RU" dirty="0">
              <a:solidFill>
                <a:schemeClr val="tx1"/>
              </a:solidFill>
              <a:latin typeface="Times New Roman" pitchFamily="18" charset="0"/>
              <a:cs typeface="Times New Roman" pitchFamily="18" charset="0"/>
            </a:endParaRPr>
          </a:p>
        </p:txBody>
      </p:sp>
      <p:sp>
        <p:nvSpPr>
          <p:cNvPr id="12" name="Прямоугольник 11"/>
          <p:cNvSpPr/>
          <p:nvPr/>
        </p:nvSpPr>
        <p:spPr>
          <a:xfrm>
            <a:off x="214282" y="2072476"/>
            <a:ext cx="8215370" cy="210897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p:txBody>
      </p:sp>
      <p:sp>
        <p:nvSpPr>
          <p:cNvPr id="10" name="Прямоугольник 9"/>
          <p:cNvSpPr/>
          <p:nvPr/>
        </p:nvSpPr>
        <p:spPr>
          <a:xfrm>
            <a:off x="3143240" y="1072344"/>
            <a:ext cx="5643602" cy="3117007"/>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Шампунь с цинком от перхоти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предназначен для устранения перхоти и профилактики ее появления. Нормализует микрофлору кожи головы и работу сальных желез, содержит компоненты, бережно очищающие кожу  от ороговевших частичек. Особенно рекомендуется для ухода за сухими и поврежденными волосами.</a:t>
            </a:r>
          </a:p>
          <a:p>
            <a:pPr algn="just"/>
            <a:endParaRPr lang="ru-RU" sz="1400" dirty="0" smtClean="0">
              <a:solidFill>
                <a:schemeClr val="tx1"/>
              </a:solidFill>
              <a:latin typeface="Times New Roman" pitchFamily="18" charset="0"/>
              <a:cs typeface="Times New Roman" pitchFamily="18" charset="0"/>
            </a:endParaRP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нанести на смоченные водой волосы умеренное количество шампуня и тщательно растереть, ополоснуть водой, повторно нанести небольшое количество шампуня на волосы, растереть и оставить на 4-5 минут, слегка массируя кожу головы, затем промыть волосы.</a:t>
            </a:r>
            <a:endParaRPr lang="ru-RU" sz="1400" dirty="0"/>
          </a:p>
        </p:txBody>
      </p:sp>
      <p:pic>
        <p:nvPicPr>
          <p:cNvPr id="3074" name="Picture 2" descr="P:\Full share\ДЕПАРТАМЕНТ МАРКЕТИНГА\1ФОТОГРАФИИИ ПРОДУКТОВ\zink.jpg"/>
          <p:cNvPicPr>
            <a:picLocks noChangeAspect="1" noChangeArrowheads="1"/>
          </p:cNvPicPr>
          <p:nvPr/>
        </p:nvPicPr>
        <p:blipFill>
          <a:blip r:embed="rId3" cstate="print"/>
          <a:srcRect/>
          <a:stretch>
            <a:fillRect/>
          </a:stretch>
        </p:blipFill>
        <p:spPr bwMode="auto">
          <a:xfrm>
            <a:off x="357158" y="1000905"/>
            <a:ext cx="2643206" cy="3931989"/>
          </a:xfrm>
          <a:prstGeom prst="rect">
            <a:avLst/>
          </a:prstGeom>
          <a:noFill/>
        </p:spPr>
      </p:pic>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7858148"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Средства </a:t>
            </a:r>
            <a:r>
              <a:rPr lang="ru-RU" b="1" dirty="0" smtClean="0">
                <a:solidFill>
                  <a:schemeClr val="tx1"/>
                </a:solidFill>
                <a:latin typeface="Times New Roman" pitchFamily="18" charset="0"/>
                <a:cs typeface="Times New Roman" pitchFamily="18" charset="0"/>
              </a:rPr>
              <a:t>по уходу за </a:t>
            </a:r>
            <a:r>
              <a:rPr lang="ru-RU" b="1" dirty="0" smtClean="0">
                <a:solidFill>
                  <a:schemeClr val="tx1"/>
                </a:solidFill>
                <a:latin typeface="Times New Roman" pitchFamily="18" charset="0"/>
                <a:cs typeface="Times New Roman" pitchFamily="18" charset="0"/>
              </a:rPr>
              <a:t>волосами: </a:t>
            </a:r>
            <a:r>
              <a:rPr lang="ru-RU" b="1" dirty="0" smtClean="0">
                <a:solidFill>
                  <a:schemeClr val="tx1"/>
                </a:solidFill>
                <a:latin typeface="Times New Roman" pitchFamily="18" charset="0"/>
                <a:cs typeface="Times New Roman" pitchFamily="18" charset="0"/>
              </a:rPr>
              <a:t>Шампунь дегтярный от перхоти</a:t>
            </a:r>
            <a:endParaRPr lang="ru-RU" dirty="0" smtClean="0"/>
          </a:p>
        </p:txBody>
      </p:sp>
      <p:sp>
        <p:nvSpPr>
          <p:cNvPr id="12" name="Прямоугольник 11"/>
          <p:cNvSpPr/>
          <p:nvPr/>
        </p:nvSpPr>
        <p:spPr>
          <a:xfrm>
            <a:off x="214282" y="2072476"/>
            <a:ext cx="8215370" cy="210897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p:txBody>
      </p:sp>
      <p:sp>
        <p:nvSpPr>
          <p:cNvPr id="10" name="Прямоугольник 9"/>
          <p:cNvSpPr/>
          <p:nvPr/>
        </p:nvSpPr>
        <p:spPr>
          <a:xfrm>
            <a:off x="3143240" y="1000906"/>
            <a:ext cx="5643602" cy="3369064"/>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Входящий в состав шампуня березовый  деготь способствует удалению перхоти, нормализует работу сальных желез, успокаивает зуд, раздражение, помогает снять явления воспаления кожи головы,  оказывает подсушивающее, тонизирующее и противомикробное действия. Эфирные масла грейпфрута и лимона повышают тонус, придают волосам блестящий вид, нормализуют кровоснабжение корней, стимулируя  рост здоровых волос.</a:t>
            </a:r>
          </a:p>
          <a:p>
            <a:pPr algn="just"/>
            <a:endParaRPr lang="ru-RU" sz="1400" dirty="0" smtClean="0">
              <a:solidFill>
                <a:schemeClr val="tx1"/>
              </a:solidFill>
              <a:latin typeface="Times New Roman" pitchFamily="18" charset="0"/>
              <a:cs typeface="Times New Roman" pitchFamily="18" charset="0"/>
            </a:endParaRP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нанести на смоченные водой волосы умеренное количество шампуня и тщательно растереть, ополоснуть водой, повторно нанести небольшое количество шампуня на волосы, растереть и оставить на 4-5 минут, слегка массируя кожу головы, затем промыть волосы.</a:t>
            </a:r>
            <a:endParaRPr lang="ru-RU" sz="1400" dirty="0"/>
          </a:p>
        </p:txBody>
      </p:sp>
      <p:pic>
        <p:nvPicPr>
          <p:cNvPr id="4098" name="Picture 2" descr="P:\Full share\ДЕПАРТАМЕНТ МАРКЕТИНГА\1ФОТОГРАФИИИ ПРОДУКТОВ\galenopharm_9992_web.jpg"/>
          <p:cNvPicPr>
            <a:picLocks noChangeAspect="1" noChangeArrowheads="1"/>
          </p:cNvPicPr>
          <p:nvPr/>
        </p:nvPicPr>
        <p:blipFill>
          <a:blip r:embed="rId3" cstate="print"/>
          <a:srcRect/>
          <a:stretch>
            <a:fillRect/>
          </a:stretch>
        </p:blipFill>
        <p:spPr bwMode="auto">
          <a:xfrm>
            <a:off x="285720" y="858030"/>
            <a:ext cx="2857520" cy="4109692"/>
          </a:xfrm>
          <a:prstGeom prst="rect">
            <a:avLst/>
          </a:prstGeom>
          <a:noFill/>
        </p:spPr>
      </p:pic>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8929718"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Средства </a:t>
            </a:r>
            <a:r>
              <a:rPr lang="ru-RU" b="1" dirty="0" smtClean="0">
                <a:solidFill>
                  <a:schemeClr val="tx1"/>
                </a:solidFill>
                <a:latin typeface="Times New Roman" pitchFamily="18" charset="0"/>
                <a:cs typeface="Times New Roman" pitchFamily="18" charset="0"/>
              </a:rPr>
              <a:t>по уходу за </a:t>
            </a:r>
            <a:r>
              <a:rPr lang="ru-RU" b="1" dirty="0" smtClean="0">
                <a:solidFill>
                  <a:schemeClr val="tx1"/>
                </a:solidFill>
                <a:latin typeface="Times New Roman" pitchFamily="18" charset="0"/>
                <a:cs typeface="Times New Roman" pitchFamily="18" charset="0"/>
              </a:rPr>
              <a:t>волосами: </a:t>
            </a:r>
            <a:r>
              <a:rPr lang="ru-RU" b="1" dirty="0" smtClean="0">
                <a:solidFill>
                  <a:schemeClr val="tx1"/>
                </a:solidFill>
                <a:latin typeface="Times New Roman" pitchFamily="18" charset="0"/>
                <a:cs typeface="Times New Roman" pitchFamily="18" charset="0"/>
              </a:rPr>
              <a:t>Шампунь укрепляющий для ежедневного применения</a:t>
            </a:r>
            <a:endParaRPr lang="ru-RU" dirty="0" smtClean="0"/>
          </a:p>
        </p:txBody>
      </p:sp>
      <p:sp>
        <p:nvSpPr>
          <p:cNvPr id="12" name="Прямоугольник 11"/>
          <p:cNvSpPr/>
          <p:nvPr/>
        </p:nvSpPr>
        <p:spPr>
          <a:xfrm>
            <a:off x="214282" y="2072476"/>
            <a:ext cx="8215370" cy="210897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p:txBody>
      </p:sp>
      <p:sp>
        <p:nvSpPr>
          <p:cNvPr id="10" name="Прямоугольник 9"/>
          <p:cNvSpPr/>
          <p:nvPr/>
        </p:nvSpPr>
        <p:spPr>
          <a:xfrm>
            <a:off x="3143240" y="1072344"/>
            <a:ext cx="5643602" cy="3369064"/>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Шампунь укрепляющий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идеально сбалансирован и предназначен для ежедневного применения при любым типе волос. Содержит широкий спектр эфирных масел и растительных экстрактов. Бережно ухаживает за волосами, питает, делает их послушными, придает объем и блеск. Входящие в состав компоненты укрепляют корни, стимулируют  рост волос и сокращают их выпадение. </a:t>
            </a:r>
          </a:p>
          <a:p>
            <a:pPr algn="just"/>
            <a:r>
              <a:rPr lang="ru-RU" sz="1400" dirty="0" smtClean="0">
                <a:solidFill>
                  <a:schemeClr val="tx1"/>
                </a:solidFill>
                <a:latin typeface="Times New Roman" pitchFamily="18" charset="0"/>
                <a:cs typeface="Times New Roman" pitchFamily="18" charset="0"/>
              </a:rPr>
              <a:t> </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нанести на смоченные водой волосы умеренное количество шампуня и тщательно растереть, ополоснуть водой, повторно нанести небольшое количество шампуня на волосы, растереть и оставить на 4-5 минут, слегка массируя кожу головы, затем промыть волосы.</a:t>
            </a:r>
            <a:endParaRPr lang="ru-RU" sz="1400" dirty="0"/>
          </a:p>
        </p:txBody>
      </p:sp>
      <p:pic>
        <p:nvPicPr>
          <p:cNvPr id="5122" name="Picture 2" descr="P:\Full share\ДЕПАРТАМЕНТ МАРКЕТИНГА\1ФОТОГРАФИИИ ПРОДУКТОВ\galenopharm_9988_web.jpg"/>
          <p:cNvPicPr>
            <a:picLocks noChangeAspect="1" noChangeArrowheads="1"/>
          </p:cNvPicPr>
          <p:nvPr/>
        </p:nvPicPr>
        <p:blipFill>
          <a:blip r:embed="rId3" cstate="print"/>
          <a:srcRect/>
          <a:stretch>
            <a:fillRect/>
          </a:stretch>
        </p:blipFill>
        <p:spPr bwMode="auto">
          <a:xfrm>
            <a:off x="357158" y="858029"/>
            <a:ext cx="2714644" cy="4028689"/>
          </a:xfrm>
          <a:prstGeom prst="rect">
            <a:avLst/>
          </a:prstGeom>
          <a:noFill/>
        </p:spPr>
      </p:pic>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P:\Full share\ДЕПАРТАМЕНТ МАРКЕТИНГА\Knyazev Y\фото\naftalan_shampoo.jpg"/>
          <p:cNvPicPr>
            <a:picLocks noChangeAspect="1" noChangeArrowheads="1"/>
          </p:cNvPicPr>
          <p:nvPr/>
        </p:nvPicPr>
        <p:blipFill>
          <a:blip r:embed="rId3" cstate="print"/>
          <a:srcRect/>
          <a:stretch>
            <a:fillRect/>
          </a:stretch>
        </p:blipFill>
        <p:spPr bwMode="auto">
          <a:xfrm>
            <a:off x="214282" y="858030"/>
            <a:ext cx="3143272" cy="4283140"/>
          </a:xfrm>
          <a:prstGeom prst="rect">
            <a:avLst/>
          </a:prstGeom>
          <a:noFill/>
        </p:spPr>
      </p:pic>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8929717"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Средства </a:t>
            </a:r>
            <a:r>
              <a:rPr lang="ru-RU" b="1" dirty="0" smtClean="0">
                <a:solidFill>
                  <a:schemeClr val="tx1"/>
                </a:solidFill>
                <a:latin typeface="Times New Roman" pitchFamily="18" charset="0"/>
                <a:cs typeface="Times New Roman" pitchFamily="18" charset="0"/>
              </a:rPr>
              <a:t>по уходу за </a:t>
            </a:r>
            <a:r>
              <a:rPr lang="ru-RU" b="1" dirty="0" smtClean="0">
                <a:solidFill>
                  <a:schemeClr val="tx1"/>
                </a:solidFill>
                <a:latin typeface="Times New Roman" pitchFamily="18" charset="0"/>
                <a:cs typeface="Times New Roman" pitchFamily="18" charset="0"/>
              </a:rPr>
              <a:t>волосами: </a:t>
            </a:r>
            <a:r>
              <a:rPr lang="ru-RU" b="1" dirty="0" smtClean="0">
                <a:solidFill>
                  <a:schemeClr val="tx1"/>
                </a:solidFill>
                <a:latin typeface="Times New Roman" pitchFamily="18" charset="0"/>
                <a:cs typeface="Times New Roman" pitchFamily="18" charset="0"/>
              </a:rPr>
              <a:t>Шампунь нафталановый двойного действия</a:t>
            </a:r>
            <a:endParaRPr lang="ru-RU" dirty="0" smtClean="0"/>
          </a:p>
        </p:txBody>
      </p:sp>
      <p:sp>
        <p:nvSpPr>
          <p:cNvPr id="12" name="Прямоугольник 11"/>
          <p:cNvSpPr/>
          <p:nvPr/>
        </p:nvSpPr>
        <p:spPr>
          <a:xfrm>
            <a:off x="214282" y="2072476"/>
            <a:ext cx="8215370" cy="210897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p:txBody>
      </p:sp>
      <p:sp>
        <p:nvSpPr>
          <p:cNvPr id="10" name="Прямоугольник 9"/>
          <p:cNvSpPr/>
          <p:nvPr/>
        </p:nvSpPr>
        <p:spPr>
          <a:xfrm>
            <a:off x="3214678" y="1215220"/>
            <a:ext cx="5572164" cy="3117007"/>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Шампунь </a:t>
            </a:r>
            <a:r>
              <a:rPr lang="ru-RU" sz="1400" dirty="0" err="1" smtClean="0">
                <a:solidFill>
                  <a:schemeClr val="tx1"/>
                </a:solidFill>
                <a:latin typeface="Times New Roman" pitchFamily="18" charset="0"/>
                <a:cs typeface="Times New Roman" pitchFamily="18" charset="0"/>
              </a:rPr>
              <a:t>нафталановый</a:t>
            </a:r>
            <a:r>
              <a:rPr lang="ru-RU" sz="1400" dirty="0" smtClean="0">
                <a:solidFill>
                  <a:schemeClr val="tx1"/>
                </a:solidFill>
                <a:latin typeface="Times New Roman" pitchFamily="18" charset="0"/>
                <a:cs typeface="Times New Roman" pitchFamily="18" charset="0"/>
              </a:rPr>
              <a:t>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обладает двойным действием и предназначен для профилактики и  устранения любого вида перхоти, уменьшает зуд и шелушение, одновременно благоприятно воздействует на волосы и кожу головы, укрепляет корни, способствует росту блестящих, здоровых волос, предотвращает их выпадение. </a:t>
            </a:r>
          </a:p>
          <a:p>
            <a:pPr algn="just"/>
            <a:r>
              <a:rPr lang="ru-RU" sz="1400" dirty="0" smtClean="0">
                <a:solidFill>
                  <a:schemeClr val="tx1"/>
                </a:solidFill>
                <a:latin typeface="Times New Roman" pitchFamily="18" charset="0"/>
                <a:cs typeface="Times New Roman" pitchFamily="18" charset="0"/>
              </a:rPr>
              <a:t> </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нанести на смоченные водой волосы умеренное количество шампуня и тщательно растереть, ополоснуть водой, повторно нанести небольшое количество шампуня на волосы, растереть и оставить на 4-5 минут, слегка массируя кожу головы, затем промыть волосы.</a:t>
            </a:r>
            <a:endParaRPr lang="ru-RU" sz="1400" dirty="0"/>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lenopharm.ru/production/cosmetics/aromacosmetics/shampoos/balsam.jpg"/>
          <p:cNvPicPr>
            <a:picLocks noChangeAspect="1" noChangeArrowheads="1"/>
          </p:cNvPicPr>
          <p:nvPr/>
        </p:nvPicPr>
        <p:blipFill>
          <a:blip r:embed="rId3" cstate="print"/>
          <a:srcRect/>
          <a:stretch>
            <a:fillRect/>
          </a:stretch>
        </p:blipFill>
        <p:spPr bwMode="auto">
          <a:xfrm>
            <a:off x="200015" y="572278"/>
            <a:ext cx="2943225" cy="4419600"/>
          </a:xfrm>
          <a:prstGeom prst="rect">
            <a:avLst/>
          </a:prstGeom>
          <a:noFill/>
        </p:spPr>
      </p:pic>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1" y="286526"/>
            <a:ext cx="5504144"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Средства </a:t>
            </a:r>
            <a:r>
              <a:rPr lang="ru-RU" b="1" dirty="0" smtClean="0">
                <a:solidFill>
                  <a:schemeClr val="tx1"/>
                </a:solidFill>
                <a:latin typeface="Times New Roman" pitchFamily="18" charset="0"/>
                <a:cs typeface="Times New Roman" pitchFamily="18" charset="0"/>
              </a:rPr>
              <a:t>по уходу за </a:t>
            </a:r>
            <a:r>
              <a:rPr lang="ru-RU" b="1" dirty="0" smtClean="0">
                <a:solidFill>
                  <a:schemeClr val="tx1"/>
                </a:solidFill>
                <a:latin typeface="Times New Roman" pitchFamily="18" charset="0"/>
                <a:cs typeface="Times New Roman" pitchFamily="18" charset="0"/>
              </a:rPr>
              <a:t>волосами: </a:t>
            </a:r>
            <a:r>
              <a:rPr lang="ru-RU" b="1" dirty="0" smtClean="0">
                <a:solidFill>
                  <a:schemeClr val="tx1"/>
                </a:solidFill>
                <a:latin typeface="Times New Roman" pitchFamily="18" charset="0"/>
                <a:cs typeface="Times New Roman" pitchFamily="18" charset="0"/>
              </a:rPr>
              <a:t>Бальзам-кондиционер</a:t>
            </a:r>
            <a:endParaRPr lang="ru-RU" dirty="0" smtClean="0"/>
          </a:p>
        </p:txBody>
      </p:sp>
      <p:sp>
        <p:nvSpPr>
          <p:cNvPr id="12" name="Прямоугольник 11"/>
          <p:cNvSpPr/>
          <p:nvPr/>
        </p:nvSpPr>
        <p:spPr>
          <a:xfrm>
            <a:off x="214282" y="2072476"/>
            <a:ext cx="8215370" cy="210897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b="1"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marL="342900" indent="-3429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p:txBody>
      </p:sp>
      <p:sp>
        <p:nvSpPr>
          <p:cNvPr id="10" name="Прямоугольник 9"/>
          <p:cNvSpPr/>
          <p:nvPr/>
        </p:nvSpPr>
        <p:spPr>
          <a:xfrm>
            <a:off x="3214678" y="1215220"/>
            <a:ext cx="5572164" cy="3117007"/>
          </a:xfrm>
          <a:prstGeom prst="rect">
            <a:avLst/>
          </a:prstGeom>
        </p:spPr>
        <p:txBody>
          <a:bodyPr wrap="square">
            <a:spAutoFit/>
          </a:bodyPr>
          <a:lstStyle/>
          <a:p>
            <a:pPr algn="just"/>
            <a:r>
              <a:rPr lang="ru-RU" sz="1400" dirty="0" smtClean="0">
                <a:solidFill>
                  <a:schemeClr val="tx1"/>
                </a:solidFill>
                <a:latin typeface="Times New Roman" pitchFamily="18" charset="0"/>
                <a:cs typeface="Times New Roman" pitchFamily="18" charset="0"/>
              </a:rPr>
              <a:t>В состав бальзама-кондиционера серии «AROMACOSMETICS» входят активные ингредиенты , которые интенсивно восстанавливают и сохраняют природную структуру волос, придают волосам здоровый вид и живой блеск. Благодаря входящему в состав витамину Е, бальзам-кондиционер обладает </a:t>
            </a:r>
            <a:r>
              <a:rPr lang="ru-RU" sz="1400" dirty="0" err="1" smtClean="0">
                <a:solidFill>
                  <a:schemeClr val="tx1"/>
                </a:solidFill>
                <a:latin typeface="Times New Roman" pitchFamily="18" charset="0"/>
                <a:cs typeface="Times New Roman" pitchFamily="18" charset="0"/>
              </a:rPr>
              <a:t>антиоксидантными</a:t>
            </a:r>
            <a:r>
              <a:rPr lang="ru-RU" sz="1400" dirty="0" smtClean="0">
                <a:solidFill>
                  <a:schemeClr val="tx1"/>
                </a:solidFill>
                <a:latin typeface="Times New Roman" pitchFamily="18" charset="0"/>
                <a:cs typeface="Times New Roman" pitchFamily="18" charset="0"/>
              </a:rPr>
              <a:t> и защитными свойствами. Масла </a:t>
            </a:r>
            <a:r>
              <a:rPr lang="ru-RU" sz="1400" dirty="0" err="1" smtClean="0">
                <a:solidFill>
                  <a:schemeClr val="tx1"/>
                </a:solidFill>
                <a:latin typeface="Times New Roman" pitchFamily="18" charset="0"/>
                <a:cs typeface="Times New Roman" pitchFamily="18" charset="0"/>
              </a:rPr>
              <a:t>ши</a:t>
            </a:r>
            <a:r>
              <a:rPr lang="ru-RU" sz="1400" dirty="0" smtClean="0">
                <a:solidFill>
                  <a:schemeClr val="tx1"/>
                </a:solidFill>
                <a:latin typeface="Times New Roman" pitchFamily="18" charset="0"/>
                <a:cs typeface="Times New Roman" pitchFamily="18" charset="0"/>
              </a:rPr>
              <a:t> и </a:t>
            </a:r>
            <a:r>
              <a:rPr lang="ru-RU" sz="1400" dirty="0" err="1" smtClean="0">
                <a:solidFill>
                  <a:schemeClr val="tx1"/>
                </a:solidFill>
                <a:latin typeface="Times New Roman" pitchFamily="18" charset="0"/>
                <a:cs typeface="Times New Roman" pitchFamily="18" charset="0"/>
              </a:rPr>
              <a:t>жожоба</a:t>
            </a:r>
            <a:r>
              <a:rPr lang="ru-RU" sz="1400" dirty="0" smtClean="0">
                <a:solidFill>
                  <a:schemeClr val="tx1"/>
                </a:solidFill>
                <a:latin typeface="Times New Roman" pitchFamily="18" charset="0"/>
                <a:cs typeface="Times New Roman" pitchFamily="18" charset="0"/>
              </a:rPr>
              <a:t> активно питают и увлажняют, сглаживая поверхность волоса по всей длине, упрощают процесс расчесывания. </a:t>
            </a:r>
            <a:r>
              <a:rPr lang="ru-RU" sz="1400" dirty="0" smtClean="0">
                <a:solidFill>
                  <a:schemeClr val="tx1"/>
                </a:solidFill>
                <a:latin typeface="Times New Roman" pitchFamily="18" charset="0"/>
                <a:cs typeface="Times New Roman" pitchFamily="18" charset="0"/>
              </a:rPr>
              <a:t>Результат: гладкие, блестящие, здоровые волосы</a:t>
            </a:r>
            <a:r>
              <a:rPr lang="ru-RU" sz="1400" dirty="0" smtClean="0">
                <a:solidFill>
                  <a:schemeClr val="tx1"/>
                </a:solidFill>
                <a:latin typeface="Times New Roman" pitchFamily="18" charset="0"/>
                <a:cs typeface="Times New Roman" pitchFamily="18" charset="0"/>
              </a:rPr>
              <a:t>.</a:t>
            </a:r>
            <a:endParaRPr lang="ru-RU" sz="1400" dirty="0" smtClean="0">
              <a:solidFill>
                <a:schemeClr val="tx1"/>
              </a:solidFill>
              <a:latin typeface="Times New Roman" pitchFamily="18" charset="0"/>
              <a:cs typeface="Times New Roman" pitchFamily="18" charset="0"/>
            </a:endParaRPr>
          </a:p>
          <a:p>
            <a:pPr algn="just"/>
            <a:r>
              <a:rPr lang="ru-RU" sz="1400" dirty="0" smtClean="0">
                <a:solidFill>
                  <a:schemeClr val="tx1"/>
                </a:solidFill>
                <a:latin typeface="Times New Roman" pitchFamily="18" charset="0"/>
                <a:cs typeface="Times New Roman" pitchFamily="18" charset="0"/>
              </a:rPr>
              <a:t> </a:t>
            </a:r>
          </a:p>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нанесите бальзам-кондиционер на влажные вымытые волосы, распределите равномерно по всей длине, избегая прикорневой зоны. </a:t>
            </a:r>
            <a:endParaRPr lang="ru-RU" sz="1400" dirty="0"/>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odrez_ti\Downloads\IMG_1501.jpg"/>
          <p:cNvPicPr>
            <a:picLocks noChangeAspect="1" noChangeArrowheads="1"/>
          </p:cNvPicPr>
          <p:nvPr/>
        </p:nvPicPr>
        <p:blipFill>
          <a:blip r:embed="rId3" cstate="print"/>
          <a:srcRect/>
          <a:stretch>
            <a:fillRect/>
          </a:stretch>
        </p:blipFill>
        <p:spPr bwMode="auto">
          <a:xfrm>
            <a:off x="214282" y="715154"/>
            <a:ext cx="4550057" cy="4166666"/>
          </a:xfrm>
          <a:prstGeom prst="rect">
            <a:avLst/>
          </a:prstGeom>
          <a:noFill/>
        </p:spPr>
      </p:pic>
      <p:sp>
        <p:nvSpPr>
          <p:cNvPr id="6148" name="Line 8"/>
          <p:cNvSpPr>
            <a:spLocks noChangeShapeType="1"/>
          </p:cNvSpPr>
          <p:nvPr/>
        </p:nvSpPr>
        <p:spPr bwMode="auto">
          <a:xfrm flipV="1">
            <a:off x="214313" y="714375"/>
            <a:ext cx="8786812" cy="0"/>
          </a:xfrm>
          <a:prstGeom prst="line">
            <a:avLst/>
          </a:prstGeom>
          <a:noFill/>
          <a:ln w="72009">
            <a:solidFill>
              <a:srgbClr val="3399FF"/>
            </a:solidFill>
            <a:round/>
            <a:headEnd/>
            <a:tailEnd/>
          </a:ln>
        </p:spPr>
        <p:txBody>
          <a:bodyPr/>
          <a:lstStyle/>
          <a:p>
            <a:endParaRPr lang="ru-RU" dirty="0"/>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
        <p:nvSpPr>
          <p:cNvPr id="10" name="Прямоугольник 9"/>
          <p:cNvSpPr/>
          <p:nvPr/>
        </p:nvSpPr>
        <p:spPr>
          <a:xfrm>
            <a:off x="0" y="286526"/>
            <a:ext cx="4714876"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Базисные</a:t>
            </a:r>
            <a:r>
              <a:rPr lang="en-GB"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 эфирные </a:t>
            </a:r>
            <a:r>
              <a:rPr lang="en-GB" b="1" dirty="0" err="1" smtClean="0">
                <a:solidFill>
                  <a:schemeClr val="tx1"/>
                </a:solidFill>
                <a:latin typeface="Times New Roman" pitchFamily="18" charset="0"/>
                <a:cs typeface="Times New Roman" pitchFamily="18" charset="0"/>
              </a:rPr>
              <a:t>масла</a:t>
            </a:r>
            <a:endParaRPr lang="ru-RU" b="1" dirty="0" smtClean="0">
              <a:solidFill>
                <a:srgbClr val="FF0000"/>
              </a:solidFill>
              <a:latin typeface="Times New Roman" pitchFamily="18" charset="0"/>
              <a:cs typeface="Times New Roman" pitchFamily="18" charset="0"/>
            </a:endParaRPr>
          </a:p>
        </p:txBody>
      </p:sp>
      <p:sp>
        <p:nvSpPr>
          <p:cNvPr id="11" name="TextBox 10"/>
          <p:cNvSpPr txBox="1"/>
          <p:nvPr/>
        </p:nvSpPr>
        <p:spPr>
          <a:xfrm>
            <a:off x="4857752" y="1358096"/>
            <a:ext cx="4071966" cy="2360839"/>
          </a:xfrm>
          <a:prstGeom prst="rect">
            <a:avLst/>
          </a:prstGeom>
          <a:noFill/>
        </p:spPr>
        <p:txBody>
          <a:bodyPr wrap="square" rtlCol="0">
            <a:spAutoFit/>
          </a:bodyPr>
          <a:lstStyle/>
          <a:p>
            <a:pPr algn="just"/>
            <a:r>
              <a:rPr lang="ru-RU" sz="1400" b="1" dirty="0" smtClean="0">
                <a:solidFill>
                  <a:schemeClr val="tx1"/>
                </a:solidFill>
                <a:latin typeface="Times New Roman" pitchFamily="18" charset="0"/>
                <a:cs typeface="Times New Roman" pitchFamily="18" charset="0"/>
              </a:rPr>
              <a:t>Базисные растительные масла </a:t>
            </a:r>
            <a:r>
              <a:rPr lang="ru-RU" sz="1400" dirty="0" smtClean="0">
                <a:solidFill>
                  <a:schemeClr val="tx1"/>
                </a:solidFill>
                <a:latin typeface="Times New Roman" pitchFamily="18" charset="0"/>
                <a:cs typeface="Times New Roman" pitchFamily="18" charset="0"/>
              </a:rPr>
              <a:t>– 100% натуральные масла; содержат природный набор жирорастворимых витаминов и микроэлементов, благотворно воздействующих на кожу.</a:t>
            </a:r>
          </a:p>
          <a:p>
            <a:pPr algn="just"/>
            <a:endParaRPr lang="ru-RU" sz="1400" dirty="0" smtClean="0">
              <a:solidFill>
                <a:schemeClr val="tx1"/>
              </a:solidFill>
              <a:latin typeface="Times New Roman" pitchFamily="18" charset="0"/>
              <a:cs typeface="Times New Roman" pitchFamily="18" charset="0"/>
            </a:endParaRPr>
          </a:p>
          <a:p>
            <a:pPr algn="just"/>
            <a:r>
              <a:rPr lang="ru-RU" sz="1400" b="1" dirty="0" smtClean="0">
                <a:solidFill>
                  <a:schemeClr val="tx1"/>
                </a:solidFill>
                <a:latin typeface="Times New Roman" pitchFamily="18" charset="0"/>
                <a:cs typeface="Times New Roman" pitchFamily="18" charset="0"/>
              </a:rPr>
              <a:t>Эфирные масла </a:t>
            </a:r>
            <a:r>
              <a:rPr lang="ru-RU" sz="1400" dirty="0" smtClean="0">
                <a:solidFill>
                  <a:schemeClr val="tx1"/>
                </a:solidFill>
                <a:latin typeface="Times New Roman" pitchFamily="18" charset="0"/>
                <a:cs typeface="Times New Roman" pitchFamily="18" charset="0"/>
              </a:rPr>
              <a:t>не содержат химических копий природных масел и являются натуральными природными продуктами. Могут использоваться в чистом виде или в смеси с базисными маслами.</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3"/>
          <p:cNvSpPr txBox="1">
            <a:spLocks noChangeArrowheads="1"/>
          </p:cNvSpPr>
          <p:nvPr/>
        </p:nvSpPr>
        <p:spPr bwMode="auto">
          <a:xfrm>
            <a:off x="142875" y="69850"/>
            <a:ext cx="8570913" cy="402291"/>
          </a:xfrm>
          <a:prstGeom prst="rect">
            <a:avLst/>
          </a:prstGeom>
          <a:noFill/>
          <a:ln w="9525">
            <a:noFill/>
            <a:round/>
            <a:headEnd/>
            <a:tailEnd/>
          </a:ln>
        </p:spPr>
        <p:txBody>
          <a:bodyPr lIns="90000" tIns="46800" rIns="90000" bIns="46800">
            <a:spAutoFit/>
          </a:bodyPr>
          <a:lstStyle/>
          <a:p>
            <a:pPr>
              <a:lnSpc>
                <a:spcPct val="100000"/>
              </a:lnSpc>
              <a:buClr>
                <a:srgbClr val="262626"/>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b="1" dirty="0">
                <a:solidFill>
                  <a:srgbClr val="262626"/>
                </a:solidFill>
                <a:latin typeface="Times New Roman" pitchFamily="18" charset="0"/>
                <a:cs typeface="Times New Roman" pitchFamily="18" charset="0"/>
              </a:rPr>
              <a:t>КОНТАКТЫ</a:t>
            </a:r>
          </a:p>
        </p:txBody>
      </p:sp>
      <p:sp>
        <p:nvSpPr>
          <p:cNvPr id="29700" name="Line 8"/>
          <p:cNvSpPr>
            <a:spLocks noChangeShapeType="1"/>
          </p:cNvSpPr>
          <p:nvPr/>
        </p:nvSpPr>
        <p:spPr bwMode="auto">
          <a:xfrm>
            <a:off x="214282" y="643716"/>
            <a:ext cx="8640763" cy="1587"/>
          </a:xfrm>
          <a:prstGeom prst="line">
            <a:avLst/>
          </a:prstGeom>
          <a:noFill/>
          <a:ln w="72009">
            <a:solidFill>
              <a:srgbClr val="3399FF"/>
            </a:solidFill>
            <a:round/>
            <a:headEnd/>
            <a:tailEnd/>
          </a:ln>
        </p:spPr>
        <p:txBody>
          <a:bodyPr/>
          <a:lstStyle/>
          <a:p>
            <a:endParaRPr lang="ru-RU" dirty="0"/>
          </a:p>
        </p:txBody>
      </p:sp>
      <p:sp>
        <p:nvSpPr>
          <p:cNvPr id="5" name="Rectangle 1"/>
          <p:cNvSpPr txBox="1">
            <a:spLocks noChangeArrowheads="1"/>
          </p:cNvSpPr>
          <p:nvPr/>
        </p:nvSpPr>
        <p:spPr bwMode="auto">
          <a:xfrm>
            <a:off x="785812" y="785036"/>
            <a:ext cx="7286649" cy="4502150"/>
          </a:xfrm>
          <a:prstGeom prst="rect">
            <a:avLst/>
          </a:prstGeom>
          <a:noFill/>
          <a:ln w="9525">
            <a:noFill/>
            <a:round/>
            <a:headEnd/>
            <a:tailEnd/>
          </a:ln>
        </p:spPr>
        <p:txBody>
          <a:bodyPr lIns="90000" tIns="46800" rIns="90000" bIns="46800" anchor="ctr"/>
          <a:lstStyle/>
          <a:p>
            <a:pPr algn="ctr" eaLnBrk="0" hangingPunct="0">
              <a:lnSpc>
                <a:spcPct val="100000"/>
              </a:lnSpc>
              <a:buClr>
                <a:srgbClr val="FFFF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smtClean="0">
                <a:solidFill>
                  <a:schemeClr val="tx1"/>
                </a:solidFill>
                <a:latin typeface="Times New Roman" pitchFamily="18" charset="0"/>
                <a:cs typeface="Times New Roman" pitchFamily="18" charset="0"/>
              </a:rPr>
              <a:t>ОАО </a:t>
            </a:r>
            <a:r>
              <a:rPr lang="en-GB" b="1" dirty="0">
                <a:solidFill>
                  <a:schemeClr val="tx1"/>
                </a:solidFill>
                <a:latin typeface="Times New Roman" pitchFamily="18" charset="0"/>
                <a:cs typeface="Times New Roman" pitchFamily="18" charset="0"/>
              </a:rPr>
              <a:t>«Фармацевтическая фабрика </a:t>
            </a:r>
            <a:br>
              <a:rPr lang="en-GB" b="1" dirty="0">
                <a:solidFill>
                  <a:schemeClr val="tx1"/>
                </a:solidFill>
                <a:latin typeface="Times New Roman" pitchFamily="18" charset="0"/>
                <a:cs typeface="Times New Roman" pitchFamily="18" charset="0"/>
              </a:rPr>
            </a:br>
            <a:r>
              <a:rPr lang="en-GB" b="1" dirty="0">
                <a:solidFill>
                  <a:schemeClr val="tx1"/>
                </a:solidFill>
                <a:latin typeface="Times New Roman" pitchFamily="18" charset="0"/>
                <a:cs typeface="Times New Roman" pitchFamily="18" charset="0"/>
              </a:rPr>
              <a:t>Санкт-Петербурга»</a:t>
            </a:r>
            <a:r>
              <a:rPr lang="en-GB" dirty="0">
                <a:solidFill>
                  <a:schemeClr val="tx1"/>
                </a:solidFill>
                <a:latin typeface="Times New Roman" pitchFamily="18" charset="0"/>
                <a:cs typeface="Times New Roman" pitchFamily="18" charset="0"/>
              </a:rPr>
              <a:t/>
            </a:r>
            <a:br>
              <a:rPr lang="en-GB" dirty="0">
                <a:solidFill>
                  <a:schemeClr val="tx1"/>
                </a:solidFill>
                <a:latin typeface="Times New Roman" pitchFamily="18" charset="0"/>
                <a:cs typeface="Times New Roman" pitchFamily="18" charset="0"/>
              </a:rPr>
            </a:br>
            <a:r>
              <a:rPr lang="en-GB" dirty="0">
                <a:solidFill>
                  <a:schemeClr val="tx1"/>
                </a:solidFill>
                <a:latin typeface="Times New Roman" pitchFamily="18" charset="0"/>
                <a:cs typeface="Times New Roman" pitchFamily="18" charset="0"/>
              </a:rPr>
              <a:t>19</a:t>
            </a:r>
            <a:r>
              <a:rPr lang="ru-RU" dirty="0">
                <a:solidFill>
                  <a:schemeClr val="tx1"/>
                </a:solidFill>
                <a:latin typeface="Times New Roman" pitchFamily="18" charset="0"/>
                <a:cs typeface="Times New Roman" pitchFamily="18" charset="0"/>
              </a:rPr>
              <a:t>1</a:t>
            </a:r>
            <a:r>
              <a:rPr lang="en-GB" dirty="0">
                <a:solidFill>
                  <a:schemeClr val="tx1"/>
                </a:solidFill>
                <a:latin typeface="Times New Roman" pitchFamily="18" charset="0"/>
                <a:cs typeface="Times New Roman" pitchFamily="18" charset="0"/>
              </a:rPr>
              <a:t>144</a:t>
            </a:r>
            <a:r>
              <a:rPr lang="en-GB"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Санкт-Петербург</a:t>
            </a:r>
            <a:r>
              <a:rPr lang="en-GB"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 </a:t>
            </a:r>
            <a:r>
              <a:rPr lang="en-GB" dirty="0">
                <a:solidFill>
                  <a:schemeClr val="tx1"/>
                </a:solidFill>
                <a:latin typeface="Times New Roman" pitchFamily="18" charset="0"/>
                <a:cs typeface="Times New Roman" pitchFamily="18" charset="0"/>
              </a:rPr>
              <a:t>ул.</a:t>
            </a:r>
            <a:r>
              <a:rPr lang="ru-RU" dirty="0">
                <a:solidFill>
                  <a:schemeClr val="tx1"/>
                </a:solidFill>
                <a:latin typeface="Times New Roman" pitchFamily="18" charset="0"/>
                <a:cs typeface="Times New Roman" pitchFamily="18" charset="0"/>
              </a:rPr>
              <a:t> </a:t>
            </a:r>
            <a:r>
              <a:rPr lang="en-GB" dirty="0">
                <a:solidFill>
                  <a:schemeClr val="tx1"/>
                </a:solidFill>
                <a:latin typeface="Times New Roman" pitchFamily="18" charset="0"/>
                <a:cs typeface="Times New Roman" pitchFamily="18" charset="0"/>
              </a:rPr>
              <a:t>Моисеенко, д.</a:t>
            </a:r>
            <a:r>
              <a:rPr lang="ru-RU" dirty="0">
                <a:solidFill>
                  <a:schemeClr val="tx1"/>
                </a:solidFill>
                <a:latin typeface="Times New Roman" pitchFamily="18" charset="0"/>
                <a:cs typeface="Times New Roman" pitchFamily="18" charset="0"/>
              </a:rPr>
              <a:t> </a:t>
            </a:r>
            <a:r>
              <a:rPr lang="en-GB" dirty="0" smtClean="0">
                <a:solidFill>
                  <a:schemeClr val="tx1"/>
                </a:solidFill>
                <a:latin typeface="Times New Roman" pitchFamily="18" charset="0"/>
                <a:cs typeface="Times New Roman" pitchFamily="18" charset="0"/>
              </a:rPr>
              <a:t>24</a:t>
            </a:r>
            <a:r>
              <a:rPr lang="ru-RU" dirty="0" smtClean="0">
                <a:solidFill>
                  <a:schemeClr val="tx1"/>
                </a:solidFill>
                <a:latin typeface="Times New Roman" pitchFamily="18" charset="0"/>
                <a:cs typeface="Times New Roman" pitchFamily="18" charset="0"/>
              </a:rPr>
              <a:t>а</a:t>
            </a:r>
            <a:r>
              <a:rPr lang="ru-RU" dirty="0">
                <a:solidFill>
                  <a:schemeClr val="tx1"/>
                </a:solidFill>
                <a:latin typeface="Times New Roman" pitchFamily="18" charset="0"/>
                <a:cs typeface="Times New Roman" pitchFamily="18" charset="0"/>
              </a:rPr>
              <a:t>.</a:t>
            </a:r>
          </a:p>
          <a:p>
            <a:pPr algn="ctr" eaLnBrk="0" hangingPunct="0">
              <a:lnSpc>
                <a:spcPct val="100000"/>
              </a:lnSpc>
              <a:buClr>
                <a:srgbClr val="FFFF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cs typeface="Times New Roman" pitchFamily="18" charset="0"/>
              </a:rPr>
              <a:t> </a:t>
            </a:r>
            <a:endParaRPr lang="en-GB" dirty="0" smtClean="0">
              <a:solidFill>
                <a:schemeClr val="tx1"/>
              </a:solidFill>
              <a:latin typeface="Times New Roman" pitchFamily="18" charset="0"/>
              <a:cs typeface="Times New Roman" pitchFamily="18" charset="0"/>
            </a:endParaRPr>
          </a:p>
          <a:p>
            <a:pPr algn="ctr" eaLnBrk="0" hangingPunct="0">
              <a:lnSpc>
                <a:spcPct val="100000"/>
              </a:lnSpc>
              <a:buClr>
                <a:srgbClr val="FFFF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cs typeface="Times New Roman" pitchFamily="18" charset="0"/>
              </a:rPr>
              <a:t/>
            </a:r>
            <a:br>
              <a:rPr lang="en-GB" dirty="0">
                <a:solidFill>
                  <a:schemeClr val="tx1"/>
                </a:solidFill>
                <a:latin typeface="Times New Roman" pitchFamily="18" charset="0"/>
                <a:cs typeface="Times New Roman" pitchFamily="18" charset="0"/>
              </a:rPr>
            </a:br>
            <a:r>
              <a:rPr lang="en-GB" dirty="0">
                <a:solidFill>
                  <a:schemeClr val="tx1"/>
                </a:solidFill>
                <a:latin typeface="Times New Roman" pitchFamily="18" charset="0"/>
                <a:cs typeface="Times New Roman" pitchFamily="18" charset="0"/>
              </a:rPr>
              <a:t>Департамент маркетинга: </a:t>
            </a:r>
            <a:br>
              <a:rPr lang="en-GB" dirty="0">
                <a:solidFill>
                  <a:schemeClr val="tx1"/>
                </a:solidFill>
                <a:latin typeface="Times New Roman" pitchFamily="18" charset="0"/>
                <a:cs typeface="Times New Roman" pitchFamily="18" charset="0"/>
              </a:rPr>
            </a:br>
            <a:r>
              <a:rPr lang="en-GB" dirty="0">
                <a:solidFill>
                  <a:schemeClr val="tx1"/>
                </a:solidFill>
                <a:latin typeface="Times New Roman" pitchFamily="18" charset="0"/>
                <a:cs typeface="Times New Roman" pitchFamily="18" charset="0"/>
              </a:rPr>
              <a:t>тел./факс </a:t>
            </a:r>
            <a:r>
              <a:rPr lang="ru-RU" dirty="0">
                <a:solidFill>
                  <a:schemeClr val="tx1"/>
                </a:solidFill>
                <a:latin typeface="Times New Roman" pitchFamily="18" charset="0"/>
                <a:cs typeface="Times New Roman" pitchFamily="18" charset="0"/>
              </a:rPr>
              <a:t>+7 </a:t>
            </a:r>
            <a:r>
              <a:rPr lang="en-GB" dirty="0">
                <a:solidFill>
                  <a:schemeClr val="tx1"/>
                </a:solidFill>
                <a:latin typeface="Times New Roman" pitchFamily="18" charset="0"/>
                <a:cs typeface="Times New Roman" pitchFamily="18" charset="0"/>
              </a:rPr>
              <a:t>(812)</a:t>
            </a:r>
            <a:r>
              <a:rPr lang="ru-RU" dirty="0">
                <a:solidFill>
                  <a:schemeClr val="tx1"/>
                </a:solidFill>
                <a:latin typeface="Times New Roman" pitchFamily="18" charset="0"/>
                <a:cs typeface="Times New Roman" pitchFamily="18" charset="0"/>
              </a:rPr>
              <a:t> </a:t>
            </a:r>
            <a:r>
              <a:rPr lang="en-GB" dirty="0">
                <a:solidFill>
                  <a:schemeClr val="tx1"/>
                </a:solidFill>
                <a:latin typeface="Times New Roman" pitchFamily="18" charset="0"/>
                <a:cs typeface="Times New Roman" pitchFamily="18" charset="0"/>
              </a:rPr>
              <a:t>327-82-87</a:t>
            </a:r>
            <a:endParaRPr lang="ru-RU" dirty="0">
              <a:solidFill>
                <a:schemeClr val="tx1"/>
              </a:solidFill>
              <a:latin typeface="Times New Roman" pitchFamily="18" charset="0"/>
              <a:cs typeface="Times New Roman" pitchFamily="18" charset="0"/>
            </a:endParaRPr>
          </a:p>
          <a:p>
            <a:pPr algn="ctr" eaLnBrk="0" hangingPunct="0">
              <a:lnSpc>
                <a:spcPct val="100000"/>
              </a:lnSpc>
              <a:buClr>
                <a:srgbClr val="FFFF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smtClean="0">
              <a:solidFill>
                <a:schemeClr val="tx1"/>
              </a:solidFill>
              <a:latin typeface="Times New Roman" pitchFamily="18" charset="0"/>
              <a:cs typeface="Times New Roman" pitchFamily="18" charset="0"/>
            </a:endParaRPr>
          </a:p>
          <a:p>
            <a:pPr algn="ctr" eaLnBrk="0" hangingPunct="0">
              <a:lnSpc>
                <a:spcPct val="100000"/>
              </a:lnSpc>
              <a:buClr>
                <a:srgbClr val="FFFF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cs typeface="Times New Roman" pitchFamily="18" charset="0"/>
              </a:rPr>
              <a:t/>
            </a:r>
            <a:br>
              <a:rPr lang="en-GB" dirty="0">
                <a:solidFill>
                  <a:schemeClr val="tx1"/>
                </a:solidFill>
                <a:latin typeface="Times New Roman" pitchFamily="18" charset="0"/>
                <a:cs typeface="Times New Roman" pitchFamily="18" charset="0"/>
              </a:rPr>
            </a:br>
            <a:r>
              <a:rPr lang="en-GB" dirty="0">
                <a:solidFill>
                  <a:schemeClr val="tx1"/>
                </a:solidFill>
                <a:latin typeface="Times New Roman" pitchFamily="18" charset="0"/>
                <a:cs typeface="Times New Roman" pitchFamily="18" charset="0"/>
              </a:rPr>
              <a:t> Департамент продаж: </a:t>
            </a:r>
            <a:br>
              <a:rPr lang="en-GB" dirty="0">
                <a:solidFill>
                  <a:schemeClr val="tx1"/>
                </a:solidFill>
                <a:latin typeface="Times New Roman" pitchFamily="18" charset="0"/>
                <a:cs typeface="Times New Roman" pitchFamily="18" charset="0"/>
              </a:rPr>
            </a:br>
            <a:r>
              <a:rPr lang="en-GB" dirty="0">
                <a:solidFill>
                  <a:schemeClr val="tx1"/>
                </a:solidFill>
                <a:latin typeface="Times New Roman" pitchFamily="18" charset="0"/>
                <a:cs typeface="Times New Roman" pitchFamily="18" charset="0"/>
              </a:rPr>
              <a:t>тел./факс </a:t>
            </a:r>
            <a:r>
              <a:rPr lang="ru-RU" dirty="0">
                <a:solidFill>
                  <a:schemeClr val="tx1"/>
                </a:solidFill>
                <a:latin typeface="Times New Roman" pitchFamily="18" charset="0"/>
                <a:cs typeface="Times New Roman" pitchFamily="18" charset="0"/>
              </a:rPr>
              <a:t>+7 </a:t>
            </a:r>
            <a:r>
              <a:rPr lang="en-GB" dirty="0">
                <a:solidFill>
                  <a:schemeClr val="tx1"/>
                </a:solidFill>
                <a:latin typeface="Times New Roman" pitchFamily="18" charset="0"/>
                <a:cs typeface="Times New Roman" pitchFamily="18" charset="0"/>
              </a:rPr>
              <a:t>(812)</a:t>
            </a:r>
            <a:r>
              <a:rPr lang="ru-RU" dirty="0">
                <a:solidFill>
                  <a:schemeClr val="tx1"/>
                </a:solidFill>
                <a:latin typeface="Times New Roman" pitchFamily="18" charset="0"/>
                <a:cs typeface="Times New Roman" pitchFamily="18" charset="0"/>
              </a:rPr>
              <a:t> </a:t>
            </a:r>
            <a:r>
              <a:rPr lang="en-GB" dirty="0">
                <a:solidFill>
                  <a:schemeClr val="tx1"/>
                </a:solidFill>
                <a:latin typeface="Times New Roman" pitchFamily="18" charset="0"/>
                <a:cs typeface="Times New Roman" pitchFamily="18" charset="0"/>
              </a:rPr>
              <a:t>275-66-16, 271-31-65</a:t>
            </a:r>
            <a:br>
              <a:rPr lang="en-GB" dirty="0">
                <a:solidFill>
                  <a:schemeClr val="tx1"/>
                </a:solidFill>
                <a:latin typeface="Times New Roman" pitchFamily="18" charset="0"/>
                <a:cs typeface="Times New Roman" pitchFamily="18" charset="0"/>
              </a:rPr>
            </a:br>
            <a:endParaRPr lang="en-GB" dirty="0" smtClean="0">
              <a:solidFill>
                <a:schemeClr val="tx1"/>
              </a:solidFill>
              <a:latin typeface="Times New Roman" pitchFamily="18" charset="0"/>
              <a:cs typeface="Times New Roman" pitchFamily="18" charset="0"/>
            </a:endParaRPr>
          </a:p>
          <a:p>
            <a:pPr algn="ctr" eaLnBrk="0" hangingPunct="0">
              <a:lnSpc>
                <a:spcPct val="100000"/>
              </a:lnSpc>
              <a:buClr>
                <a:srgbClr val="FFFF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Times New Roman" pitchFamily="18" charset="0"/>
                <a:cs typeface="Times New Roman" pitchFamily="18" charset="0"/>
              </a:rPr>
              <a:t/>
            </a:r>
            <a:br>
              <a:rPr lang="en-GB" dirty="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Корпоративный сайт</a:t>
            </a:r>
            <a:r>
              <a:rPr lang="en-GB" dirty="0">
                <a:solidFill>
                  <a:schemeClr val="tx1"/>
                </a:solidFill>
                <a:latin typeface="Times New Roman" pitchFamily="18" charset="0"/>
                <a:cs typeface="Times New Roman" pitchFamily="18" charset="0"/>
              </a:rPr>
              <a:t>: </a:t>
            </a:r>
            <a:r>
              <a:rPr lang="en-GB" dirty="0" smtClean="0">
                <a:solidFill>
                  <a:schemeClr val="tx1"/>
                </a:solidFill>
                <a:latin typeface="Times New Roman" pitchFamily="18" charset="0"/>
                <a:cs typeface="Times New Roman" pitchFamily="18" charset="0"/>
              </a:rPr>
              <a:t/>
            </a:r>
            <a:br>
              <a:rPr lang="en-GB" dirty="0" smtClean="0">
                <a:solidFill>
                  <a:schemeClr val="tx1"/>
                </a:solidFill>
                <a:latin typeface="Times New Roman" pitchFamily="18" charset="0"/>
                <a:cs typeface="Times New Roman" pitchFamily="18" charset="0"/>
              </a:rPr>
            </a:br>
            <a:r>
              <a:rPr lang="en-GB" b="1" dirty="0" smtClean="0">
                <a:solidFill>
                  <a:schemeClr val="tx1"/>
                </a:solidFill>
                <a:latin typeface="Times New Roman" pitchFamily="18" charset="0"/>
                <a:cs typeface="Times New Roman" pitchFamily="18" charset="0"/>
              </a:rPr>
              <a:t>www.galenopharm.ru</a:t>
            </a:r>
          </a:p>
          <a:p>
            <a:pPr algn="ctr" eaLnBrk="0" hangingPunct="0">
              <a:lnSpc>
                <a:spcPct val="100000"/>
              </a:lnSpc>
              <a:buClr>
                <a:srgbClr val="FFFF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ru-RU" dirty="0" smtClean="0">
              <a:solidFill>
                <a:schemeClr val="tx1"/>
              </a:solidFill>
              <a:latin typeface="Times New Roman" pitchFamily="18" charset="0"/>
              <a:cs typeface="Times New Roman" pitchFamily="18" charset="0"/>
            </a:endParaRPr>
          </a:p>
          <a:p>
            <a:pPr algn="ctr" eaLnBrk="0" hangingPunct="0">
              <a:lnSpc>
                <a:spcPct val="100000"/>
              </a:lnSpc>
              <a:buClr>
                <a:srgbClr val="FFFF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dirty="0" smtClean="0">
                <a:solidFill>
                  <a:schemeClr val="tx1"/>
                </a:solidFill>
                <a:latin typeface="Times New Roman" pitchFamily="18" charset="0"/>
                <a:cs typeface="Times New Roman" pitchFamily="18" charset="0"/>
              </a:rPr>
              <a:t>Фирменный интернет-магазин: </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b="1" dirty="0" smtClean="0">
                <a:solidFill>
                  <a:schemeClr val="tx1"/>
                </a:solidFill>
                <a:latin typeface="Times New Roman" pitchFamily="18" charset="0"/>
                <a:cs typeface="Times New Roman" pitchFamily="18" charset="0"/>
              </a:rPr>
              <a:t>www.GPhshop.ru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Full share\ДЕПАРТАМЕНТ МАРКЕТИНГА\1ФОТОГРАФИИИ ПРОДУКТОВ\galenopharm_0080_web.jpg"/>
          <p:cNvPicPr>
            <a:picLocks noChangeAspect="1" noChangeArrowheads="1"/>
          </p:cNvPicPr>
          <p:nvPr/>
        </p:nvPicPr>
        <p:blipFill>
          <a:blip r:embed="rId3" cstate="print"/>
          <a:srcRect/>
          <a:stretch>
            <a:fillRect/>
          </a:stretch>
        </p:blipFill>
        <p:spPr bwMode="auto">
          <a:xfrm>
            <a:off x="142844" y="715154"/>
            <a:ext cx="2571736" cy="3571855"/>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4714876"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Базисные</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масла</a:t>
            </a:r>
            <a:r>
              <a:rPr lang="ru-RU" b="1" dirty="0" smtClean="0">
                <a:solidFill>
                  <a:schemeClr val="tx1"/>
                </a:solidFill>
                <a:latin typeface="Times New Roman" pitchFamily="18" charset="0"/>
                <a:cs typeface="Times New Roman" pitchFamily="18" charset="0"/>
              </a:rPr>
              <a:t>: Масло зародышей пшеницы</a:t>
            </a:r>
            <a:endParaRPr lang="ru-RU" b="1" dirty="0" smtClean="0">
              <a:solidFill>
                <a:srgbClr val="FF0000"/>
              </a:solidFill>
              <a:latin typeface="Times New Roman" pitchFamily="18" charset="0"/>
              <a:cs typeface="Times New Roman" pitchFamily="18" charset="0"/>
            </a:endParaRPr>
          </a:p>
        </p:txBody>
      </p:sp>
      <p:sp>
        <p:nvSpPr>
          <p:cNvPr id="14" name="Прямоугольник 13"/>
          <p:cNvSpPr/>
          <p:nvPr/>
        </p:nvSpPr>
        <p:spPr>
          <a:xfrm>
            <a:off x="2714612" y="858030"/>
            <a:ext cx="6215074" cy="3193951"/>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smtClean="0">
                <a:solidFill>
                  <a:schemeClr val="tx1"/>
                </a:solidFill>
                <a:latin typeface="Times New Roman" pitchFamily="18" charset="0"/>
                <a:cs typeface="Times New Roman" pitchFamily="18" charset="0"/>
              </a:rPr>
              <a:t>100% масло из зародышей пшеницы,</a:t>
            </a:r>
          </a:p>
          <a:p>
            <a:pPr algn="ctr">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smtClean="0">
                <a:solidFill>
                  <a:schemeClr val="tx1"/>
                </a:solidFill>
                <a:latin typeface="Times New Roman" pitchFamily="18" charset="0"/>
                <a:cs typeface="Times New Roman" pitchFamily="18" charset="0"/>
              </a:rPr>
              <a:t>полученное методом холодного прессования</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Масло зародышей пшеницы серии </a:t>
            </a:r>
            <a:r>
              <a:rPr lang="en-US" sz="1400" dirty="0" smtClean="0">
                <a:solidFill>
                  <a:schemeClr val="tx1"/>
                </a:solidFill>
                <a:latin typeface="Times New Roman" pitchFamily="18" charset="0"/>
                <a:cs typeface="Times New Roman" pitchFamily="18" charset="0"/>
              </a:rPr>
              <a:t>«AROMACOSMETICS» </a:t>
            </a:r>
            <a:r>
              <a:rPr lang="ru-RU" sz="1400" dirty="0" smtClean="0">
                <a:solidFill>
                  <a:schemeClr val="tx1"/>
                </a:solidFill>
                <a:latin typeface="Times New Roman" pitchFamily="18" charset="0"/>
                <a:cs typeface="Times New Roman" pitchFamily="18" charset="0"/>
              </a:rPr>
              <a:t>является  эффективным средством для ухода за кожей лица и тела, особенно при склонности к сухости. Увлажняет, оказывает питающее, регенерирующее, разглаживающее и антиоксидантное действия, обладает прекрасными очищающими свойствами.  Способствует заживлению кожи после ожогов и воспалений. Содержит пальмитиновую, стеариновую, олеиновую, линолиевую и линоленовую кислоты, большой комплекс витаминов и аминокислот.</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Может использоваться как в чистом виде, так и в смеси с другими базисными и эфирными маслами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Особенно эффективно при использовании в качестве массажного масла.</a:t>
            </a:r>
          </a:p>
        </p:txBody>
      </p:sp>
      <p:sp>
        <p:nvSpPr>
          <p:cNvPr id="10" name="Прямоугольник 9"/>
          <p:cNvSpPr/>
          <p:nvPr/>
        </p:nvSpPr>
        <p:spPr>
          <a:xfrm>
            <a:off x="428596" y="4144178"/>
            <a:ext cx="8358246" cy="848502"/>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для ухода и массажа нанести небольшое количество масла на кончики пальцев и растереть;</a:t>
            </a:r>
          </a:p>
          <a:p>
            <a:pPr algn="just"/>
            <a:r>
              <a:rPr lang="ru-RU" sz="1400" dirty="0" smtClean="0">
                <a:solidFill>
                  <a:schemeClr val="tx1"/>
                </a:solidFill>
                <a:latin typeface="Times New Roman" pitchFamily="18" charset="0"/>
                <a:cs typeface="Times New Roman" pitchFamily="18" charset="0"/>
              </a:rPr>
              <a:t>для очищения кожи лица нанести несколько капель на смоченный в теплой воде и отжатый тампон и протереть кожу.</a:t>
            </a:r>
            <a:endParaRPr lang="ru-RU" sz="1400" dirty="0"/>
          </a:p>
        </p:txBody>
      </p:sp>
      <p:sp>
        <p:nvSpPr>
          <p:cNvPr id="12" name="Прямоугольник 11"/>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1" y="286526"/>
            <a:ext cx="3643307"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Базисные</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масла</a:t>
            </a:r>
            <a:r>
              <a:rPr lang="ru-RU" b="1" dirty="0" smtClean="0">
                <a:solidFill>
                  <a:schemeClr val="tx1"/>
                </a:solidFill>
                <a:latin typeface="Times New Roman" pitchFamily="18" charset="0"/>
                <a:cs typeface="Times New Roman" pitchFamily="18" charset="0"/>
              </a:rPr>
              <a:t>: Персиковое масло</a:t>
            </a:r>
          </a:p>
        </p:txBody>
      </p:sp>
      <p:sp>
        <p:nvSpPr>
          <p:cNvPr id="15" name="Прямоугольник 14"/>
          <p:cNvSpPr/>
          <p:nvPr/>
        </p:nvSpPr>
        <p:spPr>
          <a:xfrm>
            <a:off x="2714612" y="858030"/>
            <a:ext cx="6286544" cy="3193951"/>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smtClean="0">
                <a:solidFill>
                  <a:schemeClr val="tx1"/>
                </a:solidFill>
                <a:latin typeface="Times New Roman" pitchFamily="18" charset="0"/>
                <a:cs typeface="Times New Roman" pitchFamily="18" charset="0"/>
              </a:rPr>
              <a:t>100% масло из семян персика, </a:t>
            </a:r>
          </a:p>
          <a:p>
            <a:pPr algn="ctr">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smtClean="0">
                <a:solidFill>
                  <a:schemeClr val="tx1"/>
                </a:solidFill>
                <a:latin typeface="Times New Roman" pitchFamily="18" charset="0"/>
                <a:cs typeface="Times New Roman" pitchFamily="18" charset="0"/>
              </a:rPr>
              <a:t>полученное методом холодного прессования</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Масло персиковое серии </a:t>
            </a:r>
            <a:r>
              <a:rPr lang="en-US" sz="1400" dirty="0" smtClean="0">
                <a:solidFill>
                  <a:schemeClr val="tx1"/>
                </a:solidFill>
                <a:latin typeface="Times New Roman" pitchFamily="18" charset="0"/>
                <a:cs typeface="Times New Roman" pitchFamily="18" charset="0"/>
              </a:rPr>
              <a:t>«AROMACOSMETICS» </a:t>
            </a:r>
            <a:r>
              <a:rPr lang="ru-RU" sz="1400" dirty="0" smtClean="0">
                <a:solidFill>
                  <a:schemeClr val="tx1"/>
                </a:solidFill>
                <a:latin typeface="Times New Roman" pitchFamily="18" charset="0"/>
                <a:cs typeface="Times New Roman" pitchFamily="18" charset="0"/>
              </a:rPr>
              <a:t>является  эффективным и натуральным средством для ухода за кожей любого типа. Оказывает разглаживающее и смягчающее действия, делает кожу бархатистой. Маска из подогретого персикового масла предохраняет кожу от появления морщин, помогает восстановить эластичность. Содержит глицериды пальмитиновой, олеиновой и линолиевой кислот. Благодаря содержанию витамина В</a:t>
            </a:r>
            <a:r>
              <a:rPr lang="ru-RU" sz="1400" baseline="-12000" dirty="0" smtClean="0">
                <a:solidFill>
                  <a:schemeClr val="tx1"/>
                </a:solidFill>
                <a:latin typeface="Times New Roman" pitchFamily="18" charset="0"/>
                <a:cs typeface="Times New Roman" pitchFamily="18" charset="0"/>
              </a:rPr>
              <a:t>15,</a:t>
            </a:r>
            <a:r>
              <a:rPr lang="ru-RU" sz="1400" dirty="0" smtClean="0">
                <a:solidFill>
                  <a:schemeClr val="tx1"/>
                </a:solidFill>
                <a:latin typeface="Times New Roman" pitchFamily="18" charset="0"/>
                <a:cs typeface="Times New Roman" pitchFamily="18" charset="0"/>
              </a:rPr>
              <a:t> обладающего высокой биологической активностью, масло стимулирует обменные процессы и способствует профилактике увядания кожи.</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Может использоваться как в чистом виде, так и в смеси с другими базисными и эфирными маслами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a:t>
            </a:r>
          </a:p>
        </p:txBody>
      </p:sp>
      <p:sp>
        <p:nvSpPr>
          <p:cNvPr id="17" name="Прямоугольник 16"/>
          <p:cNvSpPr/>
          <p:nvPr/>
        </p:nvSpPr>
        <p:spPr>
          <a:xfrm>
            <a:off x="500034" y="4144178"/>
            <a:ext cx="8358246" cy="1100558"/>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для ухода и массажа нанести небольшое количество масла на кончики пальцев и растереть; </a:t>
            </a:r>
          </a:p>
          <a:p>
            <a:pPr algn="just"/>
            <a:r>
              <a:rPr lang="ru-RU" sz="1400" dirty="0" smtClean="0">
                <a:solidFill>
                  <a:schemeClr val="tx1"/>
                </a:solidFill>
                <a:latin typeface="Times New Roman" pitchFamily="18" charset="0"/>
                <a:cs typeface="Times New Roman" pitchFamily="18" charset="0"/>
              </a:rPr>
              <a:t>маска для лица: разогреть масло примерно до 37 °С, смочить им тонкий слой ваты или бинта и приложить  к лицу на 20-30 мин.; </a:t>
            </a:r>
          </a:p>
          <a:p>
            <a:pPr algn="just"/>
            <a:r>
              <a:rPr lang="ru-RU" sz="1400" dirty="0" smtClean="0">
                <a:solidFill>
                  <a:schemeClr val="tx1"/>
                </a:solidFill>
                <a:latin typeface="Times New Roman" pitchFamily="18" charset="0"/>
                <a:cs typeface="Times New Roman" pitchFamily="18" charset="0"/>
              </a:rPr>
              <a:t>для очищения:  нанести несколько капель на смоченный в теплой воде и отжатый тампон и протереть кожу.</a:t>
            </a:r>
            <a:endParaRPr lang="ru-RU" sz="1400" dirty="0"/>
          </a:p>
        </p:txBody>
      </p:sp>
      <p:pic>
        <p:nvPicPr>
          <p:cNvPr id="49154" name="Picture 2" descr="http://www.galenopharm.ru/upload/medialibrary/645/645d0687183981690d02099d0ca94f4a.png"/>
          <p:cNvPicPr>
            <a:picLocks noChangeAspect="1" noChangeArrowheads="1"/>
          </p:cNvPicPr>
          <p:nvPr/>
        </p:nvPicPr>
        <p:blipFill>
          <a:blip r:embed="rId3" cstate="print"/>
          <a:srcRect/>
          <a:stretch>
            <a:fillRect/>
          </a:stretch>
        </p:blipFill>
        <p:spPr bwMode="auto">
          <a:xfrm>
            <a:off x="0" y="572278"/>
            <a:ext cx="2857500" cy="3790950"/>
          </a:xfrm>
          <a:prstGeom prst="rect">
            <a:avLst/>
          </a:prstGeom>
          <a:noFill/>
        </p:spPr>
      </p:pic>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3752826"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Базисные</a:t>
            </a:r>
            <a:r>
              <a:rPr lang="en-GB" b="1" dirty="0" smtClean="0">
                <a:solidFill>
                  <a:schemeClr val="tx1"/>
                </a:solidFill>
                <a:latin typeface="Times New Roman" pitchFamily="18" charset="0"/>
                <a:cs typeface="Times New Roman" pitchFamily="18" charset="0"/>
              </a:rPr>
              <a:t> </a:t>
            </a:r>
            <a:r>
              <a:rPr lang="en-GB" b="1" dirty="0" err="1" smtClean="0">
                <a:solidFill>
                  <a:schemeClr val="tx1"/>
                </a:solidFill>
                <a:latin typeface="Times New Roman" pitchFamily="18" charset="0"/>
                <a:cs typeface="Times New Roman" pitchFamily="18" charset="0"/>
              </a:rPr>
              <a:t>масла</a:t>
            </a:r>
            <a:r>
              <a:rPr lang="ru-RU" b="1" dirty="0" smtClean="0">
                <a:solidFill>
                  <a:schemeClr val="tx1"/>
                </a:solidFill>
                <a:latin typeface="Times New Roman" pitchFamily="18" charset="0"/>
                <a:cs typeface="Times New Roman" pitchFamily="18" charset="0"/>
              </a:rPr>
              <a:t>: Миндальное масло</a:t>
            </a:r>
          </a:p>
        </p:txBody>
      </p:sp>
      <p:pic>
        <p:nvPicPr>
          <p:cNvPr id="14" name="Picture 4" descr="P:\Full share\ДЕПАРТАМЕНТ МАРКЕТИНГА\Knyazev Y\фото\IMG_9266.gif"/>
          <p:cNvPicPr>
            <a:picLocks noChangeAspect="1" noChangeArrowheads="1"/>
          </p:cNvPicPr>
          <p:nvPr/>
        </p:nvPicPr>
        <p:blipFill>
          <a:blip r:embed="rId3" cstate="print"/>
          <a:srcRect/>
          <a:stretch>
            <a:fillRect/>
          </a:stretch>
        </p:blipFill>
        <p:spPr bwMode="auto">
          <a:xfrm>
            <a:off x="214282" y="929468"/>
            <a:ext cx="2467079" cy="3286148"/>
          </a:xfrm>
          <a:prstGeom prst="rect">
            <a:avLst/>
          </a:prstGeom>
          <a:noFill/>
        </p:spPr>
      </p:pic>
      <p:sp>
        <p:nvSpPr>
          <p:cNvPr id="18" name="Прямоугольник 17"/>
          <p:cNvSpPr/>
          <p:nvPr/>
        </p:nvSpPr>
        <p:spPr>
          <a:xfrm>
            <a:off x="2714612" y="858030"/>
            <a:ext cx="6286544" cy="3193951"/>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smtClean="0">
                <a:solidFill>
                  <a:schemeClr val="tx1"/>
                </a:solidFill>
                <a:latin typeface="Times New Roman" pitchFamily="18" charset="0"/>
                <a:cs typeface="Times New Roman" pitchFamily="18" charset="0"/>
              </a:rPr>
              <a:t>100% масло из косточек миндаля</a:t>
            </a:r>
          </a:p>
          <a:p>
            <a:pPr algn="ctr">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b="1" dirty="0" smtClean="0">
                <a:solidFill>
                  <a:schemeClr val="tx1"/>
                </a:solidFill>
                <a:latin typeface="Times New Roman" pitchFamily="18" charset="0"/>
                <a:cs typeface="Times New Roman" pitchFamily="18" charset="0"/>
              </a:rPr>
              <a:t>полученное методом холодного прессования</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Масло миндальное серии </a:t>
            </a:r>
            <a:r>
              <a:rPr lang="en-US" sz="1400" dirty="0" smtClean="0">
                <a:solidFill>
                  <a:schemeClr val="tx1"/>
                </a:solidFill>
                <a:latin typeface="Times New Roman" pitchFamily="18" charset="0"/>
                <a:cs typeface="Times New Roman" pitchFamily="18" charset="0"/>
              </a:rPr>
              <a:t>«AROMACOSMETICS» </a:t>
            </a:r>
            <a:r>
              <a:rPr lang="ru-RU" sz="1400" dirty="0" smtClean="0">
                <a:solidFill>
                  <a:schemeClr val="tx1"/>
                </a:solidFill>
                <a:latin typeface="Times New Roman" pitchFamily="18" charset="0"/>
                <a:cs typeface="Times New Roman" pitchFamily="18" charset="0"/>
              </a:rPr>
              <a:t>является  превосходным средством для ухода за кожей, особенно  чувствительной, склонной к раздражению и аллергическим реакциям. Успокаивает, питает, смягчает, увлажняет и разглаживает кожу. Повышает упругость. Питая корни волос, является одним из мощных стимуляторов их роста и укрепления. Масло можно использовать для снятия макияжа с глаз. Это одновременно питает и укрепляет ресницы.  Содержит глицериды  олеиновой и линолиевой кислот, фермент эмульсин, витамины и микроэлементы.  </a:t>
            </a: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Может использоваться как в чистом виде, так и в смеси с другими базисными и эфирными маслами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a:t>
            </a:r>
          </a:p>
        </p:txBody>
      </p:sp>
      <p:sp>
        <p:nvSpPr>
          <p:cNvPr id="19" name="Прямоугольник 18"/>
          <p:cNvSpPr/>
          <p:nvPr/>
        </p:nvSpPr>
        <p:spPr>
          <a:xfrm>
            <a:off x="142844" y="4072740"/>
            <a:ext cx="8858312" cy="1352614"/>
          </a:xfrm>
          <a:prstGeom prst="rect">
            <a:avLst/>
          </a:prstGeom>
        </p:spPr>
        <p:txBody>
          <a:bodyPr wrap="square">
            <a:spAutoFit/>
          </a:bodyPr>
          <a:lstStyle/>
          <a:p>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для ухода и массажа нанести небольшое количество масла на кончики пальцев и растереть;</a:t>
            </a:r>
          </a:p>
          <a:p>
            <a:r>
              <a:rPr lang="ru-RU" sz="1400" dirty="0" smtClean="0">
                <a:solidFill>
                  <a:schemeClr val="tx1"/>
                </a:solidFill>
                <a:latin typeface="Times New Roman" pitchFamily="18" charset="0"/>
                <a:cs typeface="Times New Roman" pitchFamily="18" charset="0"/>
              </a:rPr>
              <a:t>маска для волос: нанести на вымытые и влажные волосы разогретое  примерно до 37 °С масло, втирать в кожу  головы и корни волос, оставшееся на поверхности масло равномерно распределить с помощью расчески по всей длине волос, длительность процедуры – 1-1,5 часа; </a:t>
            </a:r>
          </a:p>
          <a:p>
            <a:r>
              <a:rPr lang="ru-RU" sz="1400" dirty="0" smtClean="0">
                <a:solidFill>
                  <a:schemeClr val="tx1"/>
                </a:solidFill>
                <a:latin typeface="Times New Roman" pitchFamily="18" charset="0"/>
                <a:cs typeface="Times New Roman" pitchFamily="18" charset="0"/>
              </a:rPr>
              <a:t>для очищения: нанести несколько капель на смоченный в теплой воде и отжатый тампон и протереть кожу.</a:t>
            </a:r>
            <a:endParaRPr lang="ru-RU" sz="1400" dirty="0">
              <a:solidFill>
                <a:schemeClr val="tx1"/>
              </a:solidFill>
            </a:endParaRP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811551"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Эфирные масла: Масло эфирное 100% апельсина сладкого</a:t>
            </a:r>
          </a:p>
        </p:txBody>
      </p:sp>
      <p:pic>
        <p:nvPicPr>
          <p:cNvPr id="14" name="Picture 2" descr="P:\Full share\ДЕПАРТАМЕНТ МАРКЕТИНГА\Knyazev Y\фото\апельсин масло.jpg"/>
          <p:cNvPicPr>
            <a:picLocks noChangeAspect="1" noChangeArrowheads="1"/>
          </p:cNvPicPr>
          <p:nvPr/>
        </p:nvPicPr>
        <p:blipFill>
          <a:blip r:embed="rId3" cstate="print"/>
          <a:srcRect/>
          <a:stretch>
            <a:fillRect/>
          </a:stretch>
        </p:blipFill>
        <p:spPr bwMode="auto">
          <a:xfrm>
            <a:off x="0" y="786592"/>
            <a:ext cx="2786082" cy="4193054"/>
          </a:xfrm>
          <a:prstGeom prst="rect">
            <a:avLst/>
          </a:prstGeom>
          <a:noFill/>
        </p:spPr>
      </p:pic>
      <p:sp>
        <p:nvSpPr>
          <p:cNvPr id="15" name="Прямоугольник 14"/>
          <p:cNvSpPr/>
          <p:nvPr/>
        </p:nvSpPr>
        <p:spPr>
          <a:xfrm>
            <a:off x="2643174" y="1286658"/>
            <a:ext cx="6286544" cy="2144818"/>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Масло эфирное апельсина сладкого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широко применяется в составе масляных смесей для массажа,  а также для ухода за сухой и нормальной кожей лица, при угревой сыпи, для очищения кожи. Обладает разглаживающим и тонизирующим действиями.  Используется в  ароматерапии  в качестве дополнительного компонента при лечении различных заболеваний. Обладает успокаивающим действиеи. Повышает сопротивляемость организма к инфекциям, в том числе к возбудителям различных простудных заболеваний.</a:t>
            </a:r>
            <a:r>
              <a:rPr lang="ru-RU" dirty="0" smtClean="0">
                <a:solidFill>
                  <a:schemeClr val="tx1"/>
                </a:solidFill>
                <a:latin typeface="Times New Roman" pitchFamily="18" charset="0"/>
                <a:cs typeface="Times New Roman" pitchFamily="18" charset="0"/>
              </a:rPr>
              <a:t>  </a:t>
            </a:r>
          </a:p>
        </p:txBody>
      </p:sp>
      <p:sp>
        <p:nvSpPr>
          <p:cNvPr id="19" name="Прямоугольник 18"/>
          <p:cNvSpPr/>
          <p:nvPr/>
        </p:nvSpPr>
        <p:spPr>
          <a:xfrm>
            <a:off x="2643174" y="3429798"/>
            <a:ext cx="6286544" cy="1352614"/>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масло может применяться одним из следующих способов: ванна – из расчета 5-ти капель на полную ванну; массаж смесью 10 мл. базисного масла, например, миндального, и 1-2 капель эфирного масла, </a:t>
            </a:r>
            <a:r>
              <a:rPr lang="ru-RU" sz="1400" dirty="0" err="1" smtClean="0">
                <a:solidFill>
                  <a:schemeClr val="tx1"/>
                </a:solidFill>
                <a:latin typeface="Times New Roman" pitchFamily="18" charset="0"/>
                <a:cs typeface="Times New Roman" pitchFamily="18" charset="0"/>
              </a:rPr>
              <a:t>аромалампа</a:t>
            </a:r>
            <a:r>
              <a:rPr lang="ru-RU" sz="1400" dirty="0" smtClean="0">
                <a:solidFill>
                  <a:schemeClr val="tx1"/>
                </a:solidFill>
                <a:latin typeface="Times New Roman" pitchFamily="18" charset="0"/>
                <a:cs typeface="Times New Roman" pitchFamily="18" charset="0"/>
              </a:rPr>
              <a:t> – смесью 50 мл. воды и 1-2 капель эфирного масла; в аромамедальоне с 1-2 каплями эфирного масла.</a:t>
            </a:r>
            <a:endParaRPr lang="ru-RU" sz="1400" dirty="0">
              <a:solidFill>
                <a:schemeClr val="tx1"/>
              </a:solidFill>
            </a:endParaRP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galenopharm.ru/upload/medialibrary/ebf/ebf3b69d76c1470691c7f240e51bbf9b.jpg"/>
          <p:cNvPicPr>
            <a:picLocks noChangeAspect="1" noChangeArrowheads="1"/>
          </p:cNvPicPr>
          <p:nvPr/>
        </p:nvPicPr>
        <p:blipFill>
          <a:blip r:embed="rId3" cstate="print"/>
          <a:srcRect/>
          <a:stretch>
            <a:fillRect/>
          </a:stretch>
        </p:blipFill>
        <p:spPr bwMode="auto">
          <a:xfrm>
            <a:off x="-1" y="858029"/>
            <a:ext cx="2753093" cy="4143405"/>
          </a:xfrm>
          <a:prstGeom prst="rect">
            <a:avLst/>
          </a:prstGeom>
          <a:noFill/>
        </p:spPr>
      </p:pic>
      <p:sp>
        <p:nvSpPr>
          <p:cNvPr id="6148" name="Line 8"/>
          <p:cNvSpPr>
            <a:spLocks noChangeShapeType="1"/>
          </p:cNvSpPr>
          <p:nvPr/>
        </p:nvSpPr>
        <p:spPr bwMode="auto">
          <a:xfrm flipV="1">
            <a:off x="214282" y="715154"/>
            <a:ext cx="8786812" cy="0"/>
          </a:xfrm>
          <a:prstGeom prst="line">
            <a:avLst/>
          </a:prstGeom>
          <a:noFill/>
          <a:ln w="72009">
            <a:solidFill>
              <a:srgbClr val="3399FF"/>
            </a:solidFill>
            <a:round/>
            <a:headEnd/>
            <a:tailEnd/>
          </a:ln>
        </p:spPr>
        <p:txBody>
          <a:bodyPr/>
          <a:lstStyle/>
          <a:p>
            <a:endParaRPr lang="ru-RU" dirty="0"/>
          </a:p>
        </p:txBody>
      </p:sp>
      <p:sp>
        <p:nvSpPr>
          <p:cNvPr id="11" name="Прямоугольник 10"/>
          <p:cNvSpPr/>
          <p:nvPr/>
        </p:nvSpPr>
        <p:spPr>
          <a:xfrm>
            <a:off x="0" y="286526"/>
            <a:ext cx="5837263" cy="380425"/>
          </a:xfrm>
          <a:prstGeom prst="rect">
            <a:avLst/>
          </a:prstGeom>
        </p:spPr>
        <p:txBody>
          <a:bodyPr wrap="square">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chemeClr val="tx1"/>
                </a:solidFill>
                <a:latin typeface="Times New Roman" pitchFamily="18" charset="0"/>
                <a:cs typeface="Times New Roman" pitchFamily="18" charset="0"/>
              </a:rPr>
              <a:t>   Эфирные масла: Масло эфирное 100% кедра гималайского</a:t>
            </a:r>
          </a:p>
        </p:txBody>
      </p:sp>
      <p:sp>
        <p:nvSpPr>
          <p:cNvPr id="15" name="Прямоугольник 14"/>
          <p:cNvSpPr/>
          <p:nvPr/>
        </p:nvSpPr>
        <p:spPr>
          <a:xfrm>
            <a:off x="2643174" y="1358096"/>
            <a:ext cx="6286544" cy="1856727"/>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1400" dirty="0" smtClean="0">
                <a:solidFill>
                  <a:schemeClr val="tx1"/>
                </a:solidFill>
                <a:latin typeface="Times New Roman" pitchFamily="18" charset="0"/>
                <a:cs typeface="Times New Roman" pitchFamily="18" charset="0"/>
              </a:rPr>
              <a:t>Масло эфирное кедра гималайского  серии </a:t>
            </a:r>
            <a:r>
              <a:rPr lang="en-US" sz="1400" dirty="0" smtClean="0">
                <a:solidFill>
                  <a:schemeClr val="tx1"/>
                </a:solidFill>
                <a:latin typeface="Times New Roman" pitchFamily="18" charset="0"/>
                <a:cs typeface="Times New Roman" pitchFamily="18" charset="0"/>
              </a:rPr>
              <a:t>«AROMACOSMETICS»</a:t>
            </a:r>
            <a:r>
              <a:rPr lang="ru-RU" sz="1400" dirty="0" smtClean="0">
                <a:solidFill>
                  <a:schemeClr val="tx1"/>
                </a:solidFill>
                <a:latin typeface="Times New Roman" pitchFamily="18" charset="0"/>
                <a:cs typeface="Times New Roman" pitchFamily="18" charset="0"/>
              </a:rPr>
              <a:t>  применяется в составе масляных смесей для массажа,  а также при повышенной жирности  кожи, угревой сыпи, различных раздражениях, повышенной потливости ладоней и стоп. Способствует укреплению корней волос,  нормализует состояние кожи головы, устраняет перхоть.  Используется в  ароматерапии  в качестве дополнительного компонента при простудных заболеваниях. Обладает тонизирующим  действием. </a:t>
            </a:r>
            <a:endParaRPr lang="ru-RU" dirty="0" smtClean="0">
              <a:solidFill>
                <a:schemeClr val="tx1"/>
              </a:solidFill>
              <a:latin typeface="Times New Roman" pitchFamily="18" charset="0"/>
              <a:cs typeface="Times New Roman" pitchFamily="18" charset="0"/>
            </a:endParaRPr>
          </a:p>
        </p:txBody>
      </p:sp>
      <p:sp>
        <p:nvSpPr>
          <p:cNvPr id="8" name="Прямоугольник 7"/>
          <p:cNvSpPr/>
          <p:nvPr/>
        </p:nvSpPr>
        <p:spPr>
          <a:xfrm>
            <a:off x="0" y="0"/>
            <a:ext cx="3929058" cy="361253"/>
          </a:xfrm>
          <a:prstGeom prst="rect">
            <a:avLst/>
          </a:prstGeom>
        </p:spPr>
        <p:txBody>
          <a:bodyPr wrap="square">
            <a:spAutoFit/>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b="1" dirty="0" smtClean="0">
                <a:solidFill>
                  <a:srgbClr val="C36701"/>
                </a:solidFill>
                <a:latin typeface="Times New Roman" pitchFamily="18" charset="0"/>
                <a:cs typeface="Times New Roman" pitchFamily="18" charset="0"/>
              </a:rPr>
              <a:t>    Серия </a:t>
            </a:r>
            <a:r>
              <a:rPr lang="ru-RU" b="1" spc="150" dirty="0" smtClean="0">
                <a:solidFill>
                  <a:srgbClr val="C36701"/>
                </a:solidFill>
                <a:latin typeface="Times New Roman" pitchFamily="18" charset="0"/>
                <a:cs typeface="Times New Roman" pitchFamily="18" charset="0"/>
              </a:rPr>
              <a:t>«</a:t>
            </a:r>
            <a:r>
              <a:rPr lang="en-US" b="1" spc="500" dirty="0" smtClean="0">
                <a:solidFill>
                  <a:srgbClr val="C36701"/>
                </a:solidFill>
                <a:latin typeface="Candara" pitchFamily="34" charset="0"/>
                <a:cs typeface="Times New Roman" pitchFamily="18" charset="0"/>
              </a:rPr>
              <a:t>AROMACOSMETICS</a:t>
            </a:r>
            <a:r>
              <a:rPr lang="ru-RU" b="1" spc="150" dirty="0" smtClean="0">
                <a:solidFill>
                  <a:srgbClr val="C36701"/>
                </a:solidFill>
                <a:latin typeface="Times New Roman" pitchFamily="18" charset="0"/>
                <a:cs typeface="Times New Roman" pitchFamily="18" charset="0"/>
              </a:rPr>
              <a:t>»</a:t>
            </a:r>
            <a:endParaRPr lang="ru-RU" spc="150" dirty="0">
              <a:solidFill>
                <a:srgbClr val="C36701"/>
              </a:solidFill>
              <a:latin typeface="Times New Roman" pitchFamily="18" charset="0"/>
              <a:cs typeface="Times New Roman" pitchFamily="18" charset="0"/>
            </a:endParaRPr>
          </a:p>
        </p:txBody>
      </p:sp>
      <p:sp>
        <p:nvSpPr>
          <p:cNvPr id="9" name="Прямоугольник 8"/>
          <p:cNvSpPr/>
          <p:nvPr/>
        </p:nvSpPr>
        <p:spPr>
          <a:xfrm>
            <a:off x="2643174" y="3286922"/>
            <a:ext cx="6286544" cy="1352614"/>
          </a:xfrm>
          <a:prstGeom prst="rect">
            <a:avLst/>
          </a:prstGeom>
        </p:spPr>
        <p:txBody>
          <a:bodyPr wrap="square">
            <a:spAutoFit/>
          </a:bodyPr>
          <a:lstStyle/>
          <a:p>
            <a:pPr algn="just"/>
            <a:r>
              <a:rPr lang="ru-RU" sz="1400" b="1" dirty="0" smtClean="0">
                <a:solidFill>
                  <a:schemeClr val="tx1"/>
                </a:solidFill>
                <a:latin typeface="Times New Roman" pitchFamily="18" charset="0"/>
                <a:cs typeface="Times New Roman" pitchFamily="18" charset="0"/>
              </a:rPr>
              <a:t>Применение: </a:t>
            </a:r>
            <a:r>
              <a:rPr lang="ru-RU" sz="1400" dirty="0" smtClean="0">
                <a:solidFill>
                  <a:schemeClr val="tx1"/>
                </a:solidFill>
                <a:latin typeface="Times New Roman" pitchFamily="18" charset="0"/>
                <a:cs typeface="Times New Roman" pitchFamily="18" charset="0"/>
              </a:rPr>
              <a:t>масло может применяться одним из следующих способов: ванна – из расчета 5-ти капель на полную ванну; массаж смесью 10 мл. базисного масла, например, миндального, и 1-2 капель эфирного масла, </a:t>
            </a:r>
            <a:r>
              <a:rPr lang="ru-RU" sz="1400" dirty="0" err="1" smtClean="0">
                <a:solidFill>
                  <a:schemeClr val="tx1"/>
                </a:solidFill>
                <a:latin typeface="Times New Roman" pitchFamily="18" charset="0"/>
                <a:cs typeface="Times New Roman" pitchFamily="18" charset="0"/>
              </a:rPr>
              <a:t>аромалампа</a:t>
            </a:r>
            <a:r>
              <a:rPr lang="ru-RU" sz="1400" dirty="0" smtClean="0">
                <a:solidFill>
                  <a:schemeClr val="tx1"/>
                </a:solidFill>
                <a:latin typeface="Times New Roman" pitchFamily="18" charset="0"/>
                <a:cs typeface="Times New Roman" pitchFamily="18" charset="0"/>
              </a:rPr>
              <a:t> – смесью 50 мл. воды и 1-2 капель эфирного масла; в аромамедальоне с 1-2 каплями эфирного масла.</a:t>
            </a:r>
            <a:endParaRPr lang="ru-RU" sz="14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
        <a:cs typeface="Lucida Sans Unicode"/>
      </a:majorFont>
      <a:minorFont>
        <a:latin typeface="Corbe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17000"/>
          </a:lnSpc>
          <a:spcBef>
            <a:spcPct val="0"/>
          </a:spcBef>
          <a:spcAft>
            <a:spcPct val="0"/>
          </a:spcAft>
          <a:buClr>
            <a:srgbClr val="000000"/>
          </a:buClr>
          <a:buSzPct val="100000"/>
          <a:buFont typeface="Corbel" pitchFamily="32" charset="0"/>
          <a:buNone/>
          <a:tabLst/>
          <a:defRPr kumimoji="0" lang="en-GB" sz="1600" b="0" i="0" u="none" strike="noStrike" cap="none" normalizeH="0" baseline="0" smtClean="0">
            <a:ln>
              <a:noFill/>
            </a:ln>
            <a:solidFill>
              <a:schemeClr val="bg1"/>
            </a:solidFill>
            <a:effectLst/>
            <a:latin typeface="Corbel" pitchFamily="32"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17000"/>
          </a:lnSpc>
          <a:spcBef>
            <a:spcPct val="0"/>
          </a:spcBef>
          <a:spcAft>
            <a:spcPct val="0"/>
          </a:spcAft>
          <a:buClr>
            <a:srgbClr val="000000"/>
          </a:buClr>
          <a:buSzPct val="100000"/>
          <a:buFont typeface="Corbel" pitchFamily="32" charset="0"/>
          <a:buNone/>
          <a:tabLst/>
          <a:defRPr kumimoji="0" lang="en-GB" sz="1600" b="0" i="0" u="none" strike="noStrike" cap="none" normalizeH="0" baseline="0" smtClean="0">
            <a:ln>
              <a:noFill/>
            </a:ln>
            <a:solidFill>
              <a:schemeClr val="bg1"/>
            </a:solidFill>
            <a:effectLst/>
            <a:latin typeface="Corbel" pitchFamily="32" charset="0"/>
            <a:cs typeface="Lucida Sans Unicode"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
        <a:cs typeface="Lucida Sans Unicode"/>
      </a:majorFont>
      <a:minorFont>
        <a:latin typeface="Corbe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17000"/>
          </a:lnSpc>
          <a:spcBef>
            <a:spcPct val="0"/>
          </a:spcBef>
          <a:spcAft>
            <a:spcPct val="0"/>
          </a:spcAft>
          <a:buClr>
            <a:srgbClr val="000000"/>
          </a:buClr>
          <a:buSzPct val="100000"/>
          <a:buFont typeface="Corbel" pitchFamily="32" charset="0"/>
          <a:buNone/>
          <a:tabLst/>
          <a:defRPr kumimoji="0" lang="en-GB" sz="1600" b="0" i="0" u="none" strike="noStrike" cap="none" normalizeH="0" baseline="0" smtClean="0">
            <a:ln>
              <a:noFill/>
            </a:ln>
            <a:solidFill>
              <a:schemeClr val="bg1"/>
            </a:solidFill>
            <a:effectLst/>
            <a:latin typeface="Corbel" pitchFamily="32"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17000"/>
          </a:lnSpc>
          <a:spcBef>
            <a:spcPct val="0"/>
          </a:spcBef>
          <a:spcAft>
            <a:spcPct val="0"/>
          </a:spcAft>
          <a:buClr>
            <a:srgbClr val="000000"/>
          </a:buClr>
          <a:buSzPct val="100000"/>
          <a:buFont typeface="Corbel" pitchFamily="32" charset="0"/>
          <a:buNone/>
          <a:tabLst/>
          <a:defRPr kumimoji="0" lang="en-GB" sz="1600" b="0" i="0" u="none" strike="noStrike" cap="none" normalizeH="0" baseline="0" smtClean="0">
            <a:ln>
              <a:noFill/>
            </a:ln>
            <a:solidFill>
              <a:schemeClr val="bg1"/>
            </a:solidFill>
            <a:effectLst/>
            <a:latin typeface="Corbel" pitchFamily="32" charset="0"/>
            <a:cs typeface="Lucida Sans Unicode"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orbel"/>
        <a:ea typeface=""/>
        <a:cs typeface="Lucida Sans Unicode"/>
      </a:majorFont>
      <a:minorFont>
        <a:latin typeface="Corbe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17000"/>
          </a:lnSpc>
          <a:spcBef>
            <a:spcPct val="0"/>
          </a:spcBef>
          <a:spcAft>
            <a:spcPct val="0"/>
          </a:spcAft>
          <a:buClr>
            <a:srgbClr val="000000"/>
          </a:buClr>
          <a:buSzPct val="100000"/>
          <a:buFont typeface="Corbel" pitchFamily="32" charset="0"/>
          <a:buNone/>
          <a:tabLst/>
          <a:defRPr kumimoji="0" lang="en-GB" sz="1600" b="0" i="0" u="none" strike="noStrike" cap="none" normalizeH="0" baseline="0" smtClean="0">
            <a:ln>
              <a:noFill/>
            </a:ln>
            <a:solidFill>
              <a:schemeClr val="bg1"/>
            </a:solidFill>
            <a:effectLst/>
            <a:latin typeface="Corbel" pitchFamily="32"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17000"/>
          </a:lnSpc>
          <a:spcBef>
            <a:spcPct val="0"/>
          </a:spcBef>
          <a:spcAft>
            <a:spcPct val="0"/>
          </a:spcAft>
          <a:buClr>
            <a:srgbClr val="000000"/>
          </a:buClr>
          <a:buSzPct val="100000"/>
          <a:buFont typeface="Corbel" pitchFamily="32" charset="0"/>
          <a:buNone/>
          <a:tabLst/>
          <a:defRPr kumimoji="0" lang="en-GB" sz="1600" b="0" i="0" u="none" strike="noStrike" cap="none" normalizeH="0" baseline="0" smtClean="0">
            <a:ln>
              <a:noFill/>
            </a:ln>
            <a:solidFill>
              <a:schemeClr val="bg1"/>
            </a:solidFill>
            <a:effectLst/>
            <a:latin typeface="Corbel" pitchFamily="32" charset="0"/>
            <a:cs typeface="Lucida Sans Unicode"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7699</TotalTime>
  <Words>4640</Words>
  <Application>Microsoft Office PowerPoint</Application>
  <PresentationFormat>Произвольный</PresentationFormat>
  <Paragraphs>290</Paragraphs>
  <Slides>40</Slides>
  <Notes>40</Notes>
  <HiddenSlides>0</HiddenSlides>
  <MMClips>0</MMClips>
  <ScaleCrop>false</ScaleCrop>
  <HeadingPairs>
    <vt:vector size="4" baseType="variant">
      <vt:variant>
        <vt:lpstr>Тема</vt:lpstr>
      </vt:variant>
      <vt:variant>
        <vt:i4>3</vt:i4>
      </vt:variant>
      <vt:variant>
        <vt:lpstr>Заголовки слайдов</vt:lpstr>
      </vt:variant>
      <vt:variant>
        <vt:i4>40</vt:i4>
      </vt:variant>
    </vt:vector>
  </HeadingPairs>
  <TitlesOfParts>
    <vt:vector size="43" baseType="lpstr">
      <vt:lpstr>Тема Office</vt:lpstr>
      <vt:lpstr>1_Тема Office</vt:lpstr>
      <vt:lpstr>2_Тема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Будущее в настоящем</dc:title>
  <dc:creator>Ю.А. Князев</dc:creator>
  <cp:lastModifiedBy>podrez_ti</cp:lastModifiedBy>
  <cp:revision>662</cp:revision>
  <dcterms:modified xsi:type="dcterms:W3CDTF">2015-07-29T12:11:31Z</dcterms:modified>
</cp:coreProperties>
</file>